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0" r:id="rId5"/>
    <p:sldId id="259" r:id="rId6"/>
    <p:sldId id="261" r:id="rId7"/>
    <p:sldId id="262" r:id="rId8"/>
    <p:sldId id="263" r:id="rId9"/>
  </p:sldIdLst>
  <p:sldSz cx="12192000" cy="6858000"/>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0" d="100"/>
          <a:sy n="70" d="100"/>
        </p:scale>
        <p:origin x="-660" y="-108"/>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cstate="print">
              <a:extLst>
                <a:ext uri="{28A0092B-C50C-407E-A947-70E740481C1C}">
                  <a14:useLocalDpi xmlns:a14="http://schemas.microsoft.com/office/drawing/2010/main" xmlns=""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cstate="print">
              <a:extLst>
                <a:ext uri="{28A0092B-C50C-407E-A947-70E740481C1C}">
                  <a14:useLocalDpi xmlns:a14="http://schemas.microsoft.com/office/drawing/2010/main" xmlns=""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1C033C30-1500-4012-97C5-F4E9D13ACA82}" type="datetimeFigureOut">
              <a:rPr lang="en-US" smtClean="0"/>
              <a:pPr/>
              <a:t>4/16/2015</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E2B33659-1370-4059-A15A-08A3660B76C0}" type="slidenum">
              <a:rPr lang="en-US" smtClean="0"/>
              <a:pPr/>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5868438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033C30-1500-4012-97C5-F4E9D13ACA82}" type="datetimeFigureOut">
              <a:rPr lang="en-US" smtClean="0"/>
              <a:pPr/>
              <a:t>4/16/2015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B33659-1370-4059-A15A-08A3660B76C0}" type="slidenum">
              <a:rPr lang="en-US" smtClean="0"/>
              <a:pPr/>
              <a:t>‹#›</a:t>
            </a:fld>
            <a:endParaRPr lang="en-US"/>
          </a:p>
        </p:txBody>
      </p:sp>
    </p:spTree>
    <p:extLst>
      <p:ext uri="{BB962C8B-B14F-4D97-AF65-F5344CB8AC3E}">
        <p14:creationId xmlns:p14="http://schemas.microsoft.com/office/powerpoint/2010/main" xmlns="" val="5773317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033C30-1500-4012-97C5-F4E9D13ACA82}" type="datetimeFigureOut">
              <a:rPr lang="en-US" smtClean="0"/>
              <a:pPr/>
              <a:t>4/16/2015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B33659-1370-4059-A15A-08A3660B76C0}" type="slidenum">
              <a:rPr lang="en-US" smtClean="0"/>
              <a:pPr/>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6477998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033C30-1500-4012-97C5-F4E9D13ACA82}" type="datetimeFigureOut">
              <a:rPr lang="en-US" smtClean="0"/>
              <a:pPr/>
              <a:t>4/16/2015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B33659-1370-4059-A15A-08A3660B76C0}" type="slidenum">
              <a:rPr lang="en-US" smtClean="0"/>
              <a:pPr/>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7194642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033C30-1500-4012-97C5-F4E9D13ACA82}" type="datetimeFigureOut">
              <a:rPr lang="en-US" smtClean="0"/>
              <a:pPr/>
              <a:t>4/16/2015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B33659-1370-4059-A15A-08A3660B76C0}" type="slidenum">
              <a:rPr lang="en-US" smtClean="0"/>
              <a:pPr/>
              <a:t>‹#›</a:t>
            </a:fld>
            <a:endParaRPr lang="en-US"/>
          </a:p>
        </p:txBody>
      </p:sp>
    </p:spTree>
    <p:extLst>
      <p:ext uri="{BB962C8B-B14F-4D97-AF65-F5344CB8AC3E}">
        <p14:creationId xmlns:p14="http://schemas.microsoft.com/office/powerpoint/2010/main" xmlns="" val="4918720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033C30-1500-4012-97C5-F4E9D13ACA82}" type="datetimeFigureOut">
              <a:rPr lang="en-US" smtClean="0"/>
              <a:pPr/>
              <a:t>4/16/2015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B33659-1370-4059-A15A-08A3660B76C0}" type="slidenum">
              <a:rPr lang="en-US" smtClean="0"/>
              <a:pPr/>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4849908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033C30-1500-4012-97C5-F4E9D13ACA82}" type="datetimeFigureOut">
              <a:rPr lang="en-US" smtClean="0"/>
              <a:pPr/>
              <a:t>4/16/2015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B33659-1370-4059-A15A-08A3660B76C0}" type="slidenum">
              <a:rPr lang="en-US" smtClean="0"/>
              <a:pPr/>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8131665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C033C30-1500-4012-97C5-F4E9D13ACA82}" type="datetimeFigureOut">
              <a:rPr lang="en-US" smtClean="0"/>
              <a:pPr/>
              <a:t>4/16/2015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B33659-1370-4059-A15A-08A3660B76C0}" type="slidenum">
              <a:rPr lang="en-US" smtClean="0"/>
              <a:pPr/>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2858108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C033C30-1500-4012-97C5-F4E9D13ACA82}" type="datetimeFigureOut">
              <a:rPr lang="en-US" smtClean="0"/>
              <a:pPr/>
              <a:t>4/16/2015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B33659-1370-4059-A15A-08A3660B76C0}" type="slidenum">
              <a:rPr lang="en-US" smtClean="0"/>
              <a:pPr/>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530730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C033C30-1500-4012-97C5-F4E9D13ACA82}" type="datetimeFigureOut">
              <a:rPr lang="en-US" smtClean="0"/>
              <a:pPr/>
              <a:t>4/16/2015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B33659-1370-4059-A15A-08A3660B76C0}" type="slidenum">
              <a:rPr lang="en-US" smtClean="0"/>
              <a:pPr/>
              <a:t>‹#›</a:t>
            </a:fld>
            <a:endParaRPr lang="en-US"/>
          </a:p>
        </p:txBody>
      </p:sp>
    </p:spTree>
    <p:extLst>
      <p:ext uri="{BB962C8B-B14F-4D97-AF65-F5344CB8AC3E}">
        <p14:creationId xmlns:p14="http://schemas.microsoft.com/office/powerpoint/2010/main" xmlns="" val="42354817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033C30-1500-4012-97C5-F4E9D13ACA82}" type="datetimeFigureOut">
              <a:rPr lang="en-US" smtClean="0"/>
              <a:pPr/>
              <a:t>4/16/2015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B33659-1370-4059-A15A-08A3660B76C0}" type="slidenum">
              <a:rPr lang="en-US" smtClean="0"/>
              <a:pPr/>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7793110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C033C30-1500-4012-97C5-F4E9D13ACA82}" type="datetimeFigureOut">
              <a:rPr lang="en-US" smtClean="0"/>
              <a:pPr/>
              <a:t>4/16/2015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B33659-1370-4059-A15A-08A3660B76C0}" type="slidenum">
              <a:rPr lang="en-US" smtClean="0"/>
              <a:pPr/>
              <a:t>‹#›</a:t>
            </a:fld>
            <a:endParaRPr lang="en-US"/>
          </a:p>
        </p:txBody>
      </p:sp>
    </p:spTree>
    <p:extLst>
      <p:ext uri="{BB962C8B-B14F-4D97-AF65-F5344CB8AC3E}">
        <p14:creationId xmlns:p14="http://schemas.microsoft.com/office/powerpoint/2010/main" xmlns="" val="2777787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C033C30-1500-4012-97C5-F4E9D13ACA82}" type="datetimeFigureOut">
              <a:rPr lang="en-US" smtClean="0"/>
              <a:pPr/>
              <a:t>4/16/2015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2B33659-1370-4059-A15A-08A3660B76C0}" type="slidenum">
              <a:rPr lang="en-US" smtClean="0"/>
              <a:pPr/>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7070411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C033C30-1500-4012-97C5-F4E9D13ACA82}" type="datetimeFigureOut">
              <a:rPr lang="en-US" smtClean="0"/>
              <a:pPr/>
              <a:t>4/16/2015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2B33659-1370-4059-A15A-08A3660B76C0}" type="slidenum">
              <a:rPr lang="en-US" smtClean="0"/>
              <a:pPr/>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014771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033C30-1500-4012-97C5-F4E9D13ACA82}" type="datetimeFigureOut">
              <a:rPr lang="en-US" smtClean="0"/>
              <a:pPr/>
              <a:t>4/16/2015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2B33659-1370-4059-A15A-08A3660B76C0}" type="slidenum">
              <a:rPr lang="en-US" smtClean="0"/>
              <a:pPr/>
              <a:t>‹#›</a:t>
            </a:fld>
            <a:endParaRPr lang="en-US"/>
          </a:p>
        </p:txBody>
      </p:sp>
    </p:spTree>
    <p:extLst>
      <p:ext uri="{BB962C8B-B14F-4D97-AF65-F5344CB8AC3E}">
        <p14:creationId xmlns:p14="http://schemas.microsoft.com/office/powerpoint/2010/main" xmlns="" val="25805301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033C30-1500-4012-97C5-F4E9D13ACA82}" type="datetimeFigureOut">
              <a:rPr lang="en-US" smtClean="0"/>
              <a:pPr/>
              <a:t>4/16/2015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B33659-1370-4059-A15A-08A3660B76C0}" type="slidenum">
              <a:rPr lang="en-US" smtClean="0"/>
              <a:pPr/>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9100224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033C30-1500-4012-97C5-F4E9D13ACA82}" type="datetimeFigureOut">
              <a:rPr lang="en-US" smtClean="0"/>
              <a:pPr/>
              <a:t>4/16/2015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B33659-1370-4059-A15A-08A3660B76C0}" type="slidenum">
              <a:rPr lang="en-US" smtClean="0"/>
              <a:pPr/>
              <a:t>‹#›</a:t>
            </a:fld>
            <a:endParaRPr lang="en-US"/>
          </a:p>
        </p:txBody>
      </p:sp>
    </p:spTree>
    <p:extLst>
      <p:ext uri="{BB962C8B-B14F-4D97-AF65-F5344CB8AC3E}">
        <p14:creationId xmlns:p14="http://schemas.microsoft.com/office/powerpoint/2010/main" xmlns="" val="30604222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cstate="print">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cstate="print">
              <a:extLst>
                <a:ext uri="{28A0092B-C50C-407E-A947-70E740481C1C}">
                  <a14:useLocalDpi xmlns:a14="http://schemas.microsoft.com/office/drawing/2010/main" xmlns=""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cstate="print">
              <a:extLst>
                <a:ext uri="{28A0092B-C50C-407E-A947-70E740481C1C}">
                  <a14:useLocalDpi xmlns:a14="http://schemas.microsoft.com/office/drawing/2010/main" xmlns=""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C033C30-1500-4012-97C5-F4E9D13ACA82}" type="datetimeFigureOut">
              <a:rPr lang="en-US" smtClean="0"/>
              <a:pPr/>
              <a:t>4/16/2015</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2B33659-1370-4059-A15A-08A3660B76C0}" type="slidenum">
              <a:rPr lang="en-US" smtClean="0"/>
              <a:pPr/>
              <a:t>‹#›</a:t>
            </a:fld>
            <a:endParaRPr lang="en-US"/>
          </a:p>
        </p:txBody>
      </p:sp>
    </p:spTree>
    <p:extLst>
      <p:ext uri="{BB962C8B-B14F-4D97-AF65-F5344CB8AC3E}">
        <p14:creationId xmlns:p14="http://schemas.microsoft.com/office/powerpoint/2010/main" xmlns="" val="12077989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Self-Evaluation</a:t>
            </a:r>
            <a:endParaRPr lang="en-US" dirty="0"/>
          </a:p>
        </p:txBody>
      </p:sp>
      <p:sp>
        <p:nvSpPr>
          <p:cNvPr id="3" name="Subtitle 2"/>
          <p:cNvSpPr>
            <a:spLocks noGrp="1"/>
          </p:cNvSpPr>
          <p:nvPr>
            <p:ph type="subTitle" idx="1"/>
          </p:nvPr>
        </p:nvSpPr>
        <p:spPr/>
        <p:txBody>
          <a:bodyPr>
            <a:normAutofit fontScale="92500"/>
          </a:bodyPr>
          <a:lstStyle/>
          <a:p>
            <a:r>
              <a:rPr lang="en-US" dirty="0" smtClean="0"/>
              <a:t>Finding Your Voice through Self-Reflection and Peer Review Process</a:t>
            </a:r>
          </a:p>
          <a:p>
            <a:r>
              <a:rPr lang="en-US" sz="1800" dirty="0" smtClean="0"/>
              <a:t>Writing Across the Curriculum</a:t>
            </a:r>
          </a:p>
          <a:p>
            <a:r>
              <a:rPr lang="en-US" sz="1800" dirty="0" smtClean="0"/>
              <a:t>April 16, 2015</a:t>
            </a:r>
            <a:endParaRPr lang="en-US" sz="1800" dirty="0"/>
          </a:p>
        </p:txBody>
      </p:sp>
    </p:spTree>
    <p:extLst>
      <p:ext uri="{BB962C8B-B14F-4D97-AF65-F5344CB8AC3E}">
        <p14:creationId xmlns:p14="http://schemas.microsoft.com/office/powerpoint/2010/main" xmlns="" val="37646492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Peer Review as a Guided Activity</a:t>
            </a:r>
            <a:endParaRPr lang="en-US" dirty="0"/>
          </a:p>
        </p:txBody>
      </p:sp>
      <p:sp>
        <p:nvSpPr>
          <p:cNvPr id="3" name="Content Placeholder 2"/>
          <p:cNvSpPr>
            <a:spLocks noGrp="1"/>
          </p:cNvSpPr>
          <p:nvPr>
            <p:ph idx="1"/>
          </p:nvPr>
        </p:nvSpPr>
        <p:spPr/>
        <p:txBody>
          <a:bodyPr/>
          <a:lstStyle/>
          <a:p>
            <a:r>
              <a:rPr lang="en-US" dirty="0" smtClean="0"/>
              <a:t>Often considered a “gate-keeping” part of academic publishing</a:t>
            </a:r>
          </a:p>
          <a:p>
            <a:r>
              <a:rPr lang="en-US" dirty="0" smtClean="0"/>
              <a:t>Can be useful for the development of writing at any stage of the process</a:t>
            </a:r>
          </a:p>
          <a:p>
            <a:r>
              <a:rPr lang="en-US" dirty="0" smtClean="0"/>
              <a:t>Incorporates written and verbal communication in a structured environment</a:t>
            </a:r>
          </a:p>
          <a:p>
            <a:r>
              <a:rPr lang="en-US" dirty="0" smtClean="0"/>
              <a:t>Informal writing supports critical thinking about your formal writing</a:t>
            </a:r>
            <a:endParaRPr lang="en-US" dirty="0"/>
          </a:p>
        </p:txBody>
      </p:sp>
    </p:spTree>
    <p:extLst>
      <p:ext uri="{BB962C8B-B14F-4D97-AF65-F5344CB8AC3E}">
        <p14:creationId xmlns:p14="http://schemas.microsoft.com/office/powerpoint/2010/main" xmlns="" val="2377257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Peer Review in the Classroom</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Functions like a scrimmage game at sports team </a:t>
            </a:r>
            <a:r>
              <a:rPr lang="en-US" dirty="0" smtClean="0"/>
              <a:t>practice (low-stakes activity)</a:t>
            </a:r>
            <a:endParaRPr lang="en-US" dirty="0" smtClean="0"/>
          </a:p>
          <a:p>
            <a:r>
              <a:rPr lang="en-US" dirty="0" smtClean="0"/>
              <a:t>Provides </a:t>
            </a:r>
            <a:r>
              <a:rPr lang="en-US" dirty="0" smtClean="0"/>
              <a:t>models of scholarship at similar level </a:t>
            </a:r>
          </a:p>
          <a:p>
            <a:r>
              <a:rPr lang="en-US" dirty="0" smtClean="0"/>
              <a:t>Encourages students to write more than one draft</a:t>
            </a:r>
          </a:p>
          <a:p>
            <a:r>
              <a:rPr lang="en-US" dirty="0" smtClean="0"/>
              <a:t>Asks students </a:t>
            </a:r>
            <a:r>
              <a:rPr lang="en-US" dirty="0" smtClean="0"/>
              <a:t>to reflect on their writing</a:t>
            </a:r>
          </a:p>
          <a:p>
            <a:r>
              <a:rPr lang="en-US" dirty="0" smtClean="0"/>
              <a:t>Encourages </a:t>
            </a:r>
            <a:r>
              <a:rPr lang="en-US" dirty="0" smtClean="0"/>
              <a:t>attention to higher order concerns </a:t>
            </a:r>
            <a:endParaRPr lang="en-US" dirty="0" smtClean="0"/>
          </a:p>
          <a:p>
            <a:r>
              <a:rPr lang="en-US" dirty="0" smtClean="0"/>
              <a:t>Demonstrates </a:t>
            </a:r>
            <a:r>
              <a:rPr lang="en-US" dirty="0" smtClean="0"/>
              <a:t>instructor confidence in students</a:t>
            </a:r>
          </a:p>
          <a:p>
            <a:r>
              <a:rPr lang="en-US" dirty="0" smtClean="0"/>
              <a:t>Improves </a:t>
            </a:r>
            <a:r>
              <a:rPr lang="en-US" dirty="0" smtClean="0"/>
              <a:t>overall quality of final writing product</a:t>
            </a:r>
          </a:p>
          <a:p>
            <a:endParaRPr lang="en-US" dirty="0"/>
          </a:p>
        </p:txBody>
      </p:sp>
    </p:spTree>
    <p:extLst>
      <p:ext uri="{BB962C8B-B14F-4D97-AF65-F5344CB8AC3E}">
        <p14:creationId xmlns:p14="http://schemas.microsoft.com/office/powerpoint/2010/main" xmlns="" val="35560116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Guided </a:t>
            </a:r>
            <a:r>
              <a:rPr lang="en-US" dirty="0" smtClean="0"/>
              <a:t>Peer Review </a:t>
            </a:r>
            <a:endParaRPr lang="en-US" dirty="0"/>
          </a:p>
        </p:txBody>
      </p:sp>
      <p:sp>
        <p:nvSpPr>
          <p:cNvPr id="3" name="Content Placeholder 2"/>
          <p:cNvSpPr>
            <a:spLocks noGrp="1"/>
          </p:cNvSpPr>
          <p:nvPr>
            <p:ph idx="1"/>
          </p:nvPr>
        </p:nvSpPr>
        <p:spPr/>
        <p:txBody>
          <a:bodyPr/>
          <a:lstStyle/>
          <a:p>
            <a:r>
              <a:rPr lang="en-US" dirty="0" smtClean="0"/>
              <a:t>Group </a:t>
            </a:r>
            <a:r>
              <a:rPr lang="en-US" dirty="0" smtClean="0"/>
              <a:t>discussion (5 minutes)</a:t>
            </a:r>
            <a:endParaRPr lang="en-US" dirty="0" smtClean="0"/>
          </a:p>
          <a:p>
            <a:r>
              <a:rPr lang="en-US" dirty="0" smtClean="0"/>
              <a:t>Self-reflection (10 minutes)</a:t>
            </a:r>
            <a:endParaRPr lang="en-US" dirty="0" smtClean="0"/>
          </a:p>
          <a:p>
            <a:r>
              <a:rPr lang="en-US" dirty="0" smtClean="0"/>
              <a:t>Draft </a:t>
            </a:r>
            <a:r>
              <a:rPr lang="en-US" dirty="0" smtClean="0"/>
              <a:t>exchange (10 minutes)</a:t>
            </a:r>
            <a:endParaRPr lang="en-US" dirty="0" smtClean="0"/>
          </a:p>
          <a:p>
            <a:r>
              <a:rPr lang="en-US" dirty="0" smtClean="0"/>
              <a:t>Discussion (20 minutes)</a:t>
            </a:r>
            <a:endParaRPr lang="en-US" dirty="0" smtClean="0"/>
          </a:p>
          <a:p>
            <a:r>
              <a:rPr lang="en-US" dirty="0" smtClean="0"/>
              <a:t>Revision </a:t>
            </a:r>
            <a:r>
              <a:rPr lang="en-US" dirty="0" smtClean="0"/>
              <a:t>plan (5 minutes)</a:t>
            </a:r>
            <a:endParaRPr lang="en-US" dirty="0"/>
          </a:p>
        </p:txBody>
      </p:sp>
    </p:spTree>
    <p:extLst>
      <p:ext uri="{BB962C8B-B14F-4D97-AF65-F5344CB8AC3E}">
        <p14:creationId xmlns:p14="http://schemas.microsoft.com/office/powerpoint/2010/main" xmlns="" val="18522997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Discussion</a:t>
            </a:r>
            <a:endParaRPr lang="en-US" dirty="0"/>
          </a:p>
        </p:txBody>
      </p:sp>
      <p:sp>
        <p:nvSpPr>
          <p:cNvPr id="3" name="Content Placeholder 2"/>
          <p:cNvSpPr>
            <a:spLocks noGrp="1"/>
          </p:cNvSpPr>
          <p:nvPr>
            <p:ph idx="1"/>
          </p:nvPr>
        </p:nvSpPr>
        <p:spPr/>
        <p:txBody>
          <a:bodyPr/>
          <a:lstStyle/>
          <a:p>
            <a:pPr marL="0" indent="0">
              <a:buNone/>
            </a:pPr>
            <a:r>
              <a:rPr lang="en-US" dirty="0" smtClean="0"/>
              <a:t>What are some characteristics of a strong cumulative self-evaluation? </a:t>
            </a:r>
            <a:endParaRPr lang="en-US" dirty="0"/>
          </a:p>
        </p:txBody>
      </p:sp>
    </p:spTree>
    <p:extLst>
      <p:ext uri="{BB962C8B-B14F-4D97-AF65-F5344CB8AC3E}">
        <p14:creationId xmlns:p14="http://schemas.microsoft.com/office/powerpoint/2010/main" xmlns="" val="8972528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From the PARSE Instructions</a:t>
            </a:r>
            <a:endParaRPr lang="en-US" dirty="0"/>
          </a:p>
        </p:txBody>
      </p:sp>
      <p:sp>
        <p:nvSpPr>
          <p:cNvPr id="3" name="Content Placeholder 2"/>
          <p:cNvSpPr>
            <a:spLocks noGrp="1"/>
          </p:cNvSpPr>
          <p:nvPr>
            <p:ph idx="1"/>
          </p:nvPr>
        </p:nvSpPr>
        <p:spPr/>
        <p:txBody>
          <a:bodyPr>
            <a:normAutofit fontScale="62500" lnSpcReduction="20000"/>
          </a:bodyPr>
          <a:lstStyle/>
          <a:p>
            <a:pPr marL="0" indent="0">
              <a:buNone/>
            </a:pPr>
            <a:r>
              <a:rPr lang="en-US" dirty="0"/>
              <a:t>26. Self evaluation: </a:t>
            </a:r>
          </a:p>
          <a:p>
            <a:pPr marL="0" indent="0">
              <a:buNone/>
            </a:pPr>
            <a:r>
              <a:rPr lang="en-US" dirty="0"/>
              <a:t>In preparation for the Annual Evaluation, faculty members should review the year’s activities and accomplishments in light of their overall goals.</a:t>
            </a:r>
          </a:p>
          <a:p>
            <a:pPr marL="0" indent="0">
              <a:buNone/>
            </a:pPr>
            <a:r>
              <a:rPr lang="en-US" dirty="0"/>
              <a:t>Candidates for reappointment should supply a cumulative evaluation of their work, beginning with a focus on the immediately preceding year, followed by a summary of prior years. </a:t>
            </a:r>
          </a:p>
          <a:p>
            <a:pPr marL="0" indent="0">
              <a:buNone/>
            </a:pPr>
            <a:r>
              <a:rPr lang="en-US" dirty="0"/>
              <a:t>Candidates for tenure should evaluate their work since their initial appointment. </a:t>
            </a:r>
          </a:p>
          <a:p>
            <a:pPr marL="0" indent="0">
              <a:buNone/>
            </a:pPr>
            <a:r>
              <a:rPr lang="en-US" dirty="0"/>
              <a:t>Candidates for promotion should evaluate their work since their last promotion.</a:t>
            </a:r>
          </a:p>
          <a:p>
            <a:pPr marL="0" indent="0">
              <a:buNone/>
            </a:pPr>
            <a:endParaRPr lang="en-US" dirty="0"/>
          </a:p>
          <a:p>
            <a:pPr marL="0" indent="0">
              <a:buNone/>
            </a:pPr>
            <a:r>
              <a:rPr lang="en-US" dirty="0"/>
              <a:t>	In a succinct but complete narrative, (normally limited to three pages or fewer, single-spaced) candidates should assess their teaching, scholarly and professional growth, and service and should explain how their activities in these areas contribute to the success of their department and New York City College of Technology. The self-evaluation provides candidates an opportunity to reflect on the values, philosophy, and intellectual interests that inform their teaching and scholarship.  (See the Faculty Personnel Process Guidelines, Section I.B.4 for further guidance.) </a:t>
            </a:r>
          </a:p>
        </p:txBody>
      </p:sp>
    </p:spTree>
    <p:extLst>
      <p:ext uri="{BB962C8B-B14F-4D97-AF65-F5344CB8AC3E}">
        <p14:creationId xmlns:p14="http://schemas.microsoft.com/office/powerpoint/2010/main" xmlns="" val="38868346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 with the Drafts</a:t>
            </a:r>
            <a:endParaRPr lang="en-US" dirty="0"/>
          </a:p>
        </p:txBody>
      </p:sp>
      <p:sp>
        <p:nvSpPr>
          <p:cNvPr id="3" name="Content Placeholder 2"/>
          <p:cNvSpPr>
            <a:spLocks noGrp="1"/>
          </p:cNvSpPr>
          <p:nvPr>
            <p:ph idx="1"/>
          </p:nvPr>
        </p:nvSpPr>
        <p:spPr>
          <a:xfrm>
            <a:off x="1146412" y="2543284"/>
            <a:ext cx="9859367" cy="3366196"/>
          </a:xfrm>
        </p:spPr>
        <p:txBody>
          <a:bodyPr>
            <a:normAutofit fontScale="92500"/>
          </a:bodyPr>
          <a:lstStyle/>
          <a:p>
            <a:r>
              <a:rPr lang="en-US" b="1" dirty="0" smtClean="0"/>
              <a:t>Self-reflection</a:t>
            </a:r>
            <a:r>
              <a:rPr lang="en-US" dirty="0" smtClean="0"/>
              <a:t> </a:t>
            </a:r>
            <a:r>
              <a:rPr lang="en-US" dirty="0" smtClean="0"/>
              <a:t>(10 minutes): This </a:t>
            </a:r>
            <a:r>
              <a:rPr lang="en-US" dirty="0" smtClean="0"/>
              <a:t>step brings you back into the mental space of the work itself, and allows you to </a:t>
            </a:r>
            <a:r>
              <a:rPr lang="en-US" dirty="0" err="1" smtClean="0"/>
              <a:t>refamiliarize</a:t>
            </a:r>
            <a:r>
              <a:rPr lang="en-US" dirty="0" smtClean="0"/>
              <a:t> yourself with the details of your essay.</a:t>
            </a:r>
          </a:p>
          <a:p>
            <a:r>
              <a:rPr lang="en-US" b="1" dirty="0" smtClean="0"/>
              <a:t>Exchange drafts </a:t>
            </a:r>
            <a:r>
              <a:rPr lang="en-US" dirty="0" smtClean="0"/>
              <a:t>(10 minutes to read):  Make </a:t>
            </a:r>
            <a:r>
              <a:rPr lang="en-US" dirty="0" smtClean="0"/>
              <a:t>reader’s notes to yourself, rather than “corrections” for the </a:t>
            </a:r>
            <a:r>
              <a:rPr lang="en-US" dirty="0" smtClean="0"/>
              <a:t>author, focusing on content rather than grammar.</a:t>
            </a:r>
            <a:endParaRPr lang="en-US" dirty="0" smtClean="0"/>
          </a:p>
          <a:p>
            <a:r>
              <a:rPr lang="en-US" b="1" dirty="0" smtClean="0"/>
              <a:t>Discuss </a:t>
            </a:r>
            <a:r>
              <a:rPr lang="en-US" dirty="0" smtClean="0"/>
              <a:t>(20 minutes): Use your </a:t>
            </a:r>
            <a:r>
              <a:rPr lang="en-US" dirty="0" smtClean="0"/>
              <a:t>notes </a:t>
            </a:r>
            <a:r>
              <a:rPr lang="en-US" dirty="0" smtClean="0"/>
              <a:t>to respond to talking points. WAC Fellows are available to facilitate. </a:t>
            </a:r>
            <a:endParaRPr lang="en-US" dirty="0" smtClean="0"/>
          </a:p>
          <a:p>
            <a:r>
              <a:rPr lang="en-US" b="1" dirty="0" smtClean="0"/>
              <a:t>Make a </a:t>
            </a:r>
            <a:r>
              <a:rPr lang="en-US" b="1" dirty="0" smtClean="0"/>
              <a:t>plan</a:t>
            </a:r>
            <a:r>
              <a:rPr lang="en-US" dirty="0" smtClean="0"/>
              <a:t> (5 minutes): Prepare for your next step, and schedule time </a:t>
            </a:r>
            <a:r>
              <a:rPr lang="en-US" dirty="0" smtClean="0"/>
              <a:t>to </a:t>
            </a:r>
            <a:r>
              <a:rPr lang="en-US" dirty="0" smtClean="0"/>
              <a:t>work.  This will make it easier to return to the mental space of working on this project. </a:t>
            </a:r>
            <a:endParaRPr lang="en-US" dirty="0"/>
          </a:p>
        </p:txBody>
      </p:sp>
    </p:spTree>
    <p:extLst>
      <p:ext uri="{BB962C8B-B14F-4D97-AF65-F5344CB8AC3E}">
        <p14:creationId xmlns:p14="http://schemas.microsoft.com/office/powerpoint/2010/main" xmlns="" val="2143809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Sharing </a:t>
            </a:r>
            <a:endParaRPr lang="en-US" dirty="0"/>
          </a:p>
        </p:txBody>
      </p:sp>
      <p:sp>
        <p:nvSpPr>
          <p:cNvPr id="3" name="Content Placeholder 2"/>
          <p:cNvSpPr>
            <a:spLocks noGrp="1"/>
          </p:cNvSpPr>
          <p:nvPr>
            <p:ph idx="1"/>
          </p:nvPr>
        </p:nvSpPr>
        <p:spPr/>
        <p:txBody>
          <a:bodyPr/>
          <a:lstStyle/>
          <a:p>
            <a:pPr>
              <a:buNone/>
            </a:pPr>
            <a:r>
              <a:rPr lang="en-US" dirty="0" smtClean="0"/>
              <a:t>What were some common challenges in completing this draft?  </a:t>
            </a:r>
          </a:p>
          <a:p>
            <a:pPr>
              <a:buNone/>
            </a:pPr>
            <a:r>
              <a:rPr lang="en-US" dirty="0" smtClean="0"/>
              <a:t>What are some methods of addressing those challenges? </a:t>
            </a:r>
          </a:p>
          <a:p>
            <a:pPr>
              <a:buNone/>
            </a:pPr>
            <a:r>
              <a:rPr lang="en-US" dirty="0" smtClean="0"/>
              <a:t>What did you think about the peer review process?  </a:t>
            </a:r>
            <a:endParaRPr lang="en-US" dirty="0" smtClean="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95</TotalTime>
  <Words>407</Words>
  <Application>Microsoft Office PowerPoint</Application>
  <PresentationFormat>Custom</PresentationFormat>
  <Paragraphs>42</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Organic</vt:lpstr>
      <vt:lpstr>Self-Evaluation</vt:lpstr>
      <vt:lpstr>Peer Review as a Guided Activity</vt:lpstr>
      <vt:lpstr>Peer Review in the Classroom</vt:lpstr>
      <vt:lpstr>Today’s Guided Peer Review </vt:lpstr>
      <vt:lpstr>Group Discussion</vt:lpstr>
      <vt:lpstr>From the PARSE Instructions</vt:lpstr>
      <vt:lpstr>Work with the Drafts</vt:lpstr>
      <vt:lpstr>Sharing </vt:lpstr>
    </vt:vector>
  </TitlesOfParts>
  <Company>NYCCT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Self-Evaluation</dc:title>
  <dc:creator>Rebecca Devers</dc:creator>
  <cp:lastModifiedBy>Faculty</cp:lastModifiedBy>
  <cp:revision>10</cp:revision>
  <dcterms:created xsi:type="dcterms:W3CDTF">2015-04-16T13:59:43Z</dcterms:created>
  <dcterms:modified xsi:type="dcterms:W3CDTF">2015-04-16T16:06:19Z</dcterms:modified>
</cp:coreProperties>
</file>