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7" r:id="rId1"/>
  </p:sldMasterIdLst>
  <p:notesMasterIdLst>
    <p:notesMasterId r:id="rId12"/>
  </p:notesMasterIdLst>
  <p:handoutMasterIdLst>
    <p:handoutMasterId r:id="rId13"/>
  </p:handoutMasterIdLst>
  <p:sldIdLst>
    <p:sldId id="350" r:id="rId2"/>
    <p:sldId id="408" r:id="rId3"/>
    <p:sldId id="270" r:id="rId4"/>
    <p:sldId id="409" r:id="rId5"/>
    <p:sldId id="410" r:id="rId6"/>
    <p:sldId id="406" r:id="rId7"/>
    <p:sldId id="399" r:id="rId8"/>
    <p:sldId id="405" r:id="rId9"/>
    <p:sldId id="363" r:id="rId10"/>
    <p:sldId id="392" r:id="rId11"/>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A44"/>
    <a:srgbClr val="9B0D40"/>
    <a:srgbClr val="C21050"/>
    <a:srgbClr val="F58B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412" autoAdjust="0"/>
    <p:restoredTop sz="81487" autoAdjust="0"/>
  </p:normalViewPr>
  <p:slideViewPr>
    <p:cSldViewPr snapToGrid="0">
      <p:cViewPr varScale="1">
        <p:scale>
          <a:sx n="89" d="100"/>
          <a:sy n="89" d="100"/>
        </p:scale>
        <p:origin x="192" y="2200"/>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28"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CF0716E6-737A-4452-A47C-ECB9EC32199D}" type="datetimeFigureOut">
              <a:rPr lang="en-US" smtClean="0"/>
              <a:pPr/>
              <a:t>5/15/17</a:t>
            </a:fld>
            <a:endParaRPr lang="en-US"/>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74CE727A-F7AB-4B9F-849B-B74D50D2922A}" type="slidenum">
              <a:rPr lang="en-US" smtClean="0"/>
              <a:pPr/>
              <a:t>‹#›</a:t>
            </a:fld>
            <a:endParaRPr lang="en-US"/>
          </a:p>
        </p:txBody>
      </p:sp>
    </p:spTree>
    <p:extLst>
      <p:ext uri="{BB962C8B-B14F-4D97-AF65-F5344CB8AC3E}">
        <p14:creationId xmlns:p14="http://schemas.microsoft.com/office/powerpoint/2010/main" val="13074428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881CB6A5-637B-46C5-9C4B-7FEE75E3CABD}" type="datetimeFigureOut">
              <a:rPr lang="en-US" smtClean="0"/>
              <a:pPr/>
              <a:t>5/15/17</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48ADFC19-5953-4F87-8F29-EE722678DB99}" type="slidenum">
              <a:rPr lang="en-US" smtClean="0"/>
              <a:pPr/>
              <a:t>‹#›</a:t>
            </a:fld>
            <a:endParaRPr lang="en-US"/>
          </a:p>
        </p:txBody>
      </p:sp>
    </p:spTree>
    <p:extLst>
      <p:ext uri="{BB962C8B-B14F-4D97-AF65-F5344CB8AC3E}">
        <p14:creationId xmlns:p14="http://schemas.microsoft.com/office/powerpoint/2010/main" val="6948519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ADFC19-5953-4F87-8F29-EE722678DB99}" type="slidenum">
              <a:rPr lang="en-US" smtClean="0"/>
              <a:pPr/>
              <a:t>1</a:t>
            </a:fld>
            <a:endParaRPr lang="en-US"/>
          </a:p>
        </p:txBody>
      </p:sp>
    </p:spTree>
    <p:extLst>
      <p:ext uri="{BB962C8B-B14F-4D97-AF65-F5344CB8AC3E}">
        <p14:creationId xmlns:p14="http://schemas.microsoft.com/office/powerpoint/2010/main" val="3135516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10</a:t>
            </a:fld>
            <a:endParaRPr lang="en-US"/>
          </a:p>
        </p:txBody>
      </p:sp>
    </p:spTree>
    <p:extLst>
      <p:ext uri="{BB962C8B-B14F-4D97-AF65-F5344CB8AC3E}">
        <p14:creationId xmlns:p14="http://schemas.microsoft.com/office/powerpoint/2010/main" val="204050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117408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3</a:t>
            </a:fld>
            <a:endParaRPr lang="en-US"/>
          </a:p>
        </p:txBody>
      </p:sp>
    </p:spTree>
    <p:extLst>
      <p:ext uri="{BB962C8B-B14F-4D97-AF65-F5344CB8AC3E}">
        <p14:creationId xmlns:p14="http://schemas.microsoft.com/office/powerpoint/2010/main" val="2027300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8ADFC19-5953-4F87-8F29-EE722678DB9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850883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8ADFC19-5953-4F87-8F29-EE722678DB9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03508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Give faculty peers the</a:t>
            </a:r>
            <a:r>
              <a:rPr lang="en-US" baseline="0" dirty="0" smtClean="0"/>
              <a:t> 3 brainstorming questions, so they can model language…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invite Nadia </a:t>
            </a:r>
            <a:r>
              <a:rPr lang="en-US" dirty="0" err="1" smtClean="0"/>
              <a:t>Benakli</a:t>
            </a:r>
            <a:r>
              <a:rPr lang="en-US" dirty="0" smtClean="0"/>
              <a:t>, Aida </a:t>
            </a:r>
            <a:r>
              <a:rPr lang="en-US" dirty="0" err="1" smtClean="0"/>
              <a:t>Egues</a:t>
            </a:r>
            <a:r>
              <a:rPr lang="en-US" dirty="0" smtClean="0"/>
              <a:t>, </a:t>
            </a:r>
            <a:r>
              <a:rPr lang="en-US" dirty="0" err="1" smtClean="0"/>
              <a:t>Zory</a:t>
            </a:r>
            <a:r>
              <a:rPr lang="en-US" dirty="0" smtClean="0"/>
              <a:t> Marantz, and Paul King</a:t>
            </a:r>
            <a:r>
              <a:rPr lang="en-US" baseline="0" dirty="0" smtClean="0"/>
              <a:t> </a:t>
            </a:r>
            <a:r>
              <a:rPr lang="en-US" dirty="0" smtClean="0"/>
              <a:t>to share</a:t>
            </a:r>
            <a:r>
              <a:rPr lang="en-US" baseline="0" dirty="0" smtClean="0"/>
              <a:t> their experiences transitioning their SE from a yearly to a cumulative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Nadia and Aida: How did you account for </a:t>
            </a:r>
            <a:r>
              <a:rPr lang="en-US" baseline="0" dirty="0" err="1" smtClean="0"/>
              <a:t>interdisciplinarity</a:t>
            </a:r>
            <a:r>
              <a:rPr lang="en-US" baseline="0" dirty="0" smtClean="0"/>
              <a:t> in your 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Zory</a:t>
            </a:r>
            <a:r>
              <a:rPr lang="en-US" baseline="0" dirty="0" smtClean="0"/>
              <a:t>: How did you select which of your service accomplishments to mention in your cumulative 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Paul: How did you tie your research work into your teaching and service?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Q’s for all: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-Developing a theme?</a:t>
            </a:r>
          </a:p>
          <a:p>
            <a:endParaRPr lang="en-US" baseline="0" dirty="0" smtClean="0"/>
          </a:p>
        </p:txBody>
      </p:sp>
      <p:sp>
        <p:nvSpPr>
          <p:cNvPr id="4" name="Slide Number Placeholder 3"/>
          <p:cNvSpPr>
            <a:spLocks noGrp="1"/>
          </p:cNvSpPr>
          <p:nvPr>
            <p:ph type="sldNum" sz="quarter" idx="10"/>
          </p:nvPr>
        </p:nvSpPr>
        <p:spPr/>
        <p:txBody>
          <a:bodyPr/>
          <a:lstStyle/>
          <a:p>
            <a:fld id="{48ADFC19-5953-4F87-8F29-EE722678DB99}" type="slidenum">
              <a:rPr lang="en-US" smtClean="0"/>
              <a:pPr/>
              <a:t>6</a:t>
            </a:fld>
            <a:endParaRPr lang="en-US"/>
          </a:p>
        </p:txBody>
      </p:sp>
    </p:spTree>
    <p:extLst>
      <p:ext uri="{BB962C8B-B14F-4D97-AF65-F5344CB8AC3E}">
        <p14:creationId xmlns:p14="http://schemas.microsoft.com/office/powerpoint/2010/main" val="1594383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Informal writing exercise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Think about how to summarize your work to someone who is not in your field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Informal writing (low stakes) -&gt; outline -&gt; draft -&gt; self </a:t>
            </a:r>
            <a:r>
              <a:rPr lang="en-US" baseline="0" dirty="0" err="1" smtClean="0"/>
              <a:t>eval</a:t>
            </a:r>
            <a:r>
              <a:rPr lang="en-US" baseline="0" dirty="0" smtClean="0"/>
              <a:t> (high stakes piece)</a:t>
            </a:r>
          </a:p>
        </p:txBody>
      </p:sp>
      <p:sp>
        <p:nvSpPr>
          <p:cNvPr id="4" name="Slide Number Placeholder 3"/>
          <p:cNvSpPr>
            <a:spLocks noGrp="1"/>
          </p:cNvSpPr>
          <p:nvPr>
            <p:ph type="sldNum" sz="quarter" idx="10"/>
          </p:nvPr>
        </p:nvSpPr>
        <p:spPr/>
        <p:txBody>
          <a:bodyPr/>
          <a:lstStyle/>
          <a:p>
            <a:fld id="{48ADFC19-5953-4F87-8F29-EE722678DB99}" type="slidenum">
              <a:rPr lang="en-US" smtClean="0"/>
              <a:pPr/>
              <a:t>7</a:t>
            </a:fld>
            <a:endParaRPr lang="en-US"/>
          </a:p>
        </p:txBody>
      </p:sp>
    </p:spTree>
    <p:extLst>
      <p:ext uri="{BB962C8B-B14F-4D97-AF65-F5344CB8AC3E}">
        <p14:creationId xmlns:p14="http://schemas.microsoft.com/office/powerpoint/2010/main" val="392680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8ADFC19-5953-4F87-8F29-EE722678DB99}" type="slidenum">
              <a:rPr lang="en-US" smtClean="0"/>
              <a:pPr/>
              <a:t>8</a:t>
            </a:fld>
            <a:endParaRPr lang="en-US"/>
          </a:p>
        </p:txBody>
      </p:sp>
    </p:spTree>
    <p:extLst>
      <p:ext uri="{BB962C8B-B14F-4D97-AF65-F5344CB8AC3E}">
        <p14:creationId xmlns:p14="http://schemas.microsoft.com/office/powerpoint/2010/main" val="392620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a:t>
            </a:r>
            <a:r>
              <a:rPr lang="en-US" baseline="0" dirty="0" smtClean="0"/>
              <a:t> Use this opportunity to reflect on where now, where going, overarching themes</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9</a:t>
            </a:fld>
            <a:endParaRPr lang="en-US"/>
          </a:p>
        </p:txBody>
      </p:sp>
    </p:spTree>
    <p:extLst>
      <p:ext uri="{BB962C8B-B14F-4D97-AF65-F5344CB8AC3E}">
        <p14:creationId xmlns:p14="http://schemas.microsoft.com/office/powerpoint/2010/main" val="2659441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28A2F347-1D5C-4017-9C74-7B280DC9F7C8}" type="datetime1">
              <a:rPr lang="en-US" smtClean="0"/>
              <a:pPr/>
              <a:t>5/15/17</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r>
              <a:rPr lang="en-US" smtClean="0"/>
              <a:t>
              </a:t>
            </a:r>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A6C8D3-9390-48AB-BCE4-DDAC9F356901}" type="datetime1">
              <a:rPr lang="en-US" smtClean="0"/>
              <a:pPr/>
              <a:t>5/15/17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08DD3286-8149-4474-BF54-D99B9B970817}" type="datetime1">
              <a:rPr lang="en-US" smtClean="0"/>
              <a:pPr/>
              <a:t>5/15/17</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r>
              <a:rPr lang="en-US" smtClean="0"/>
              <a:t>
              </a:t>
            </a:r>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5C7A2F-416D-462F-B0F0-AE4FC54407B3}" type="datetime1">
              <a:rPr lang="en-US" smtClean="0"/>
              <a:pPr/>
              <a:t>5/15/17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B164EC-7E59-4CB6-BAC1-D9FFBED52994}" type="datetime1">
              <a:rPr lang="en-US" smtClean="0"/>
              <a:pPr/>
              <a:t>5/15/17</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
              </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DEC5D9B-6D51-42DE-9443-ACCFB0EC2CF1}" type="datetime1">
              <a:rPr lang="en-US" smtClean="0"/>
              <a:pPr/>
              <a:t>5/15/17</a:t>
            </a:fld>
            <a:endParaRPr lang="en-US" dirty="0"/>
          </a:p>
        </p:txBody>
      </p:sp>
      <p:sp>
        <p:nvSpPr>
          <p:cNvPr id="10" name="Slide Number Placeholder 9"/>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D97F144-C84A-4D40-B91C-8523A2F7BEC4}" type="datetime1">
              <a:rPr lang="en-US" smtClean="0"/>
              <a:pPr/>
              <a:t>5/15/17</a:t>
            </a:fld>
            <a:endParaRPr lang="en-US" dirty="0"/>
          </a:p>
        </p:txBody>
      </p:sp>
      <p:sp>
        <p:nvSpPr>
          <p:cNvPr id="12" name="Slide Number Placeholder 11"/>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
              </a:t>
            </a:r>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B42375-DD85-456C-88D2-71C5028FBEC0}" type="datetime1">
              <a:rPr lang="en-US" smtClean="0"/>
              <a:pPr/>
              <a:t>5/15/17</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495CF-5A0A-4E01-8D40-DD5A1F6D1007}" type="datetime1">
              <a:rPr lang="en-US" smtClean="0"/>
              <a:pPr/>
              <a:t>5/15/17</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BB5BF4-14CC-4A16-92C5-9E5947F2766E}" type="datetime1">
              <a:rPr lang="en-US" smtClean="0"/>
              <a:pPr/>
              <a:t>5/15/17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507FEFBE-91B0-4041-AABF-91AB8820286A}" type="datetime1">
              <a:rPr lang="en-US" smtClean="0"/>
              <a:pPr/>
              <a:t>5/15/17</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r>
              <a:rPr lang="en-US" smtClean="0"/>
              <a:t>
              </a:t>
            </a:r>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49C6914B-C9EE-4F90-B738-615A0DE09B5F}" type="datetime1">
              <a:rPr lang="en-US" smtClean="0"/>
              <a:pPr/>
              <a:t>5/15/17</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r>
              <a:rPr lang="en-US" smtClean="0"/>
              <a:t>
              </a:t>
            </a:r>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citytech.cuny.edu/about-us/mission.asp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3653" y="524845"/>
            <a:ext cx="11714997" cy="1828800"/>
          </a:xfrm>
        </p:spPr>
        <p:txBody>
          <a:bodyPr>
            <a:noAutofit/>
          </a:bodyPr>
          <a:lstStyle/>
          <a:p>
            <a:r>
              <a:rPr lang="en-US" sz="4000" dirty="0" smtClean="0"/>
              <a:t>Self Evaluation:</a:t>
            </a:r>
            <a:br>
              <a:rPr lang="en-US" sz="4000" dirty="0" smtClean="0"/>
            </a:br>
            <a:r>
              <a:rPr lang="en-US" sz="4000" dirty="0" smtClean="0"/>
              <a:t>finding your voice through self reflection and the peer review process</a:t>
            </a:r>
            <a:endParaRPr lang="en-US" sz="4000" dirty="0"/>
          </a:p>
        </p:txBody>
      </p:sp>
      <p:sp>
        <p:nvSpPr>
          <p:cNvPr id="3" name="Subtitle 2"/>
          <p:cNvSpPr>
            <a:spLocks noGrp="1"/>
          </p:cNvSpPr>
          <p:nvPr>
            <p:ph type="subTitle" idx="1"/>
          </p:nvPr>
        </p:nvSpPr>
        <p:spPr>
          <a:xfrm>
            <a:off x="2248728" y="2972794"/>
            <a:ext cx="9943272" cy="2941320"/>
          </a:xfrm>
        </p:spPr>
        <p:txBody>
          <a:bodyPr>
            <a:normAutofit/>
          </a:bodyPr>
          <a:lstStyle/>
          <a:p>
            <a:pPr algn="r"/>
            <a:r>
              <a:rPr lang="en-US" sz="3600" dirty="0" smtClean="0"/>
              <a:t>Writing Across the Curriculum</a:t>
            </a:r>
          </a:p>
          <a:p>
            <a:pPr algn="r"/>
            <a:r>
              <a:rPr lang="en-US" sz="2800" dirty="0" smtClean="0"/>
              <a:t>Rebecca Devers and Marianna </a:t>
            </a:r>
            <a:r>
              <a:rPr lang="en-US" sz="2800" dirty="0" err="1" smtClean="0"/>
              <a:t>Bonanome</a:t>
            </a:r>
            <a:endParaRPr lang="en-US" sz="2800" dirty="0" smtClean="0"/>
          </a:p>
          <a:p>
            <a:pPr algn="r"/>
            <a:r>
              <a:rPr lang="en-US" sz="2800" dirty="0" smtClean="0"/>
              <a:t>WAC Coordinators, City Tech </a:t>
            </a:r>
          </a:p>
          <a:p>
            <a:pPr algn="r"/>
            <a:r>
              <a:rPr lang="en-US" sz="2800" dirty="0" smtClean="0"/>
              <a:t>March 30, 2017</a:t>
            </a:r>
          </a:p>
        </p:txBody>
      </p:sp>
    </p:spTree>
    <p:extLst>
      <p:ext uri="{BB962C8B-B14F-4D97-AF65-F5344CB8AC3E}">
        <p14:creationId xmlns:p14="http://schemas.microsoft.com/office/powerpoint/2010/main" val="2885185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solidFill>
                  <a:schemeClr val="bg2"/>
                </a:solidFill>
              </a:rPr>
              <a:t>Upcoming </a:t>
            </a:r>
            <a:r>
              <a:rPr lang="en-US" dirty="0" smtClean="0">
                <a:solidFill>
                  <a:schemeClr val="bg2"/>
                </a:solidFill>
              </a:rPr>
              <a:t>Workshops (</a:t>
            </a:r>
            <a:r>
              <a:rPr lang="en-US" dirty="0" err="1" smtClean="0">
                <a:solidFill>
                  <a:schemeClr val="bg2"/>
                </a:solidFill>
              </a:rPr>
              <a:t>Namm</a:t>
            </a:r>
            <a:r>
              <a:rPr lang="en-US" dirty="0" smtClean="0">
                <a:solidFill>
                  <a:schemeClr val="bg2"/>
                </a:solidFill>
              </a:rPr>
              <a:t> 1006)</a:t>
            </a:r>
            <a:endParaRPr lang="en-US" dirty="0">
              <a:solidFill>
                <a:schemeClr val="bg2"/>
              </a:solidFill>
            </a:endParaRPr>
          </a:p>
        </p:txBody>
      </p:sp>
      <p:sp>
        <p:nvSpPr>
          <p:cNvPr id="4" name="Slide Number Placeholder 3"/>
          <p:cNvSpPr>
            <a:spLocks noGrp="1"/>
          </p:cNvSpPr>
          <p:nvPr>
            <p:ph type="sldNum" sz="quarter" idx="12"/>
          </p:nvPr>
        </p:nvSpPr>
        <p:spPr>
          <a:xfrm>
            <a:off x="8692242" y="6160407"/>
            <a:ext cx="2743200" cy="365125"/>
          </a:xfrm>
        </p:spPr>
        <p:txBody>
          <a:bodyPr>
            <a:normAutofit fontScale="62500" lnSpcReduction="20000"/>
          </a:bodyPr>
          <a:lstStyle/>
          <a:p>
            <a:fld id="{6D22F896-40B5-4ADD-8801-0D06FADFA095}" type="slidenum">
              <a:rPr lang="en-US" sz="3400" smtClean="0"/>
              <a:pPr/>
              <a:t>10</a:t>
            </a:fld>
            <a:endParaRPr lang="en-US" sz="3400" dirty="0"/>
          </a:p>
        </p:txBody>
      </p:sp>
      <p:sp>
        <p:nvSpPr>
          <p:cNvPr id="3" name="Content Placeholder 2"/>
          <p:cNvSpPr>
            <a:spLocks noGrp="1"/>
          </p:cNvSpPr>
          <p:nvPr>
            <p:ph sz="quarter" idx="1"/>
          </p:nvPr>
        </p:nvSpPr>
        <p:spPr>
          <a:xfrm>
            <a:off x="965200" y="1574724"/>
            <a:ext cx="10388600" cy="5046133"/>
          </a:xfrm>
        </p:spPr>
        <p:txBody>
          <a:bodyPr>
            <a:noAutofit/>
          </a:bodyPr>
          <a:lstStyle/>
          <a:p>
            <a:pPr marL="192024" indent="0">
              <a:lnSpc>
                <a:spcPct val="90000"/>
              </a:lnSpc>
              <a:spcAft>
                <a:spcPts val="600"/>
              </a:spcAft>
              <a:buClr>
                <a:schemeClr val="accent1"/>
              </a:buClr>
              <a:buSzPct val="100000"/>
              <a:buNone/>
            </a:pPr>
            <a:r>
              <a:rPr lang="en-US" sz="2800" u="sng" dirty="0" smtClean="0">
                <a:solidFill>
                  <a:schemeClr val="bg1"/>
                </a:solidFill>
              </a:rPr>
              <a:t>Developing your Syllabus for Writing Intensive Courses</a:t>
            </a:r>
          </a:p>
          <a:p>
            <a:pPr marL="512064" lvl="1" indent="0">
              <a:lnSpc>
                <a:spcPct val="90000"/>
              </a:lnSpc>
              <a:spcAft>
                <a:spcPts val="1200"/>
              </a:spcAft>
              <a:buSzPct val="100000"/>
              <a:buNone/>
            </a:pPr>
            <a:r>
              <a:rPr lang="en-US" sz="2200" dirty="0" smtClean="0">
                <a:solidFill>
                  <a:schemeClr val="bg1"/>
                </a:solidFill>
              </a:rPr>
              <a:t>Tuesday, April 4, 1:00pm-2:15pm</a:t>
            </a:r>
          </a:p>
          <a:p>
            <a:pPr marL="192024" indent="0">
              <a:lnSpc>
                <a:spcPct val="90000"/>
              </a:lnSpc>
              <a:spcAft>
                <a:spcPts val="600"/>
              </a:spcAft>
              <a:buClr>
                <a:schemeClr val="accent1"/>
              </a:buClr>
              <a:buSzPct val="100000"/>
              <a:buNone/>
            </a:pPr>
            <a:r>
              <a:rPr lang="en-US" sz="2800" u="sng" dirty="0" smtClean="0">
                <a:solidFill>
                  <a:schemeClr val="bg1"/>
                </a:solidFill>
              </a:rPr>
              <a:t>PARSE Workshop #2</a:t>
            </a:r>
          </a:p>
          <a:p>
            <a:pPr marL="512064" lvl="1" indent="0">
              <a:lnSpc>
                <a:spcPct val="90000"/>
              </a:lnSpc>
              <a:spcAft>
                <a:spcPts val="600"/>
              </a:spcAft>
              <a:buSzPct val="100000"/>
              <a:buNone/>
            </a:pPr>
            <a:r>
              <a:rPr lang="en-US" sz="2500" b="1" dirty="0">
                <a:solidFill>
                  <a:schemeClr val="accent2"/>
                </a:solidFill>
              </a:rPr>
              <a:t>Bring </a:t>
            </a:r>
            <a:r>
              <a:rPr lang="en-US" sz="2500" b="1" dirty="0" smtClean="0">
                <a:solidFill>
                  <a:schemeClr val="accent2"/>
                </a:solidFill>
              </a:rPr>
              <a:t>your complete </a:t>
            </a:r>
            <a:r>
              <a:rPr lang="en-US" sz="2500" b="1" dirty="0">
                <a:solidFill>
                  <a:schemeClr val="accent2"/>
                </a:solidFill>
              </a:rPr>
              <a:t>draft for peer review </a:t>
            </a:r>
            <a:r>
              <a:rPr lang="en-US" sz="2500" b="1">
                <a:solidFill>
                  <a:schemeClr val="accent2"/>
                </a:solidFill>
              </a:rPr>
              <a:t>and </a:t>
            </a:r>
            <a:r>
              <a:rPr lang="en-US" sz="2500" b="1" smtClean="0">
                <a:solidFill>
                  <a:schemeClr val="accent2"/>
                </a:solidFill>
              </a:rPr>
              <a:t>feedback.</a:t>
            </a:r>
            <a:endParaRPr lang="en-US" sz="2500" b="1" dirty="0" smtClean="0">
              <a:solidFill>
                <a:schemeClr val="accent2"/>
              </a:solidFill>
            </a:endParaRPr>
          </a:p>
          <a:p>
            <a:pPr marL="512064" lvl="1" indent="0">
              <a:lnSpc>
                <a:spcPct val="90000"/>
              </a:lnSpc>
              <a:spcAft>
                <a:spcPts val="1200"/>
              </a:spcAft>
              <a:buSzPct val="100000"/>
              <a:buNone/>
            </a:pPr>
            <a:r>
              <a:rPr lang="en-US" sz="2200" dirty="0" smtClean="0">
                <a:solidFill>
                  <a:schemeClr val="bg1"/>
                </a:solidFill>
              </a:rPr>
              <a:t>Thursday, April 27, 1:00pm-2:15pm</a:t>
            </a:r>
            <a:endParaRPr lang="en-US" sz="2200" dirty="0">
              <a:solidFill>
                <a:schemeClr val="bg1"/>
              </a:solidFill>
            </a:endParaRPr>
          </a:p>
          <a:p>
            <a:pPr marL="192024" indent="0">
              <a:lnSpc>
                <a:spcPct val="90000"/>
              </a:lnSpc>
              <a:spcAft>
                <a:spcPts val="600"/>
              </a:spcAft>
              <a:buClr>
                <a:schemeClr val="accent1"/>
              </a:buClr>
              <a:buSzPct val="100000"/>
              <a:buNone/>
            </a:pPr>
            <a:r>
              <a:rPr lang="en-US" sz="2800" u="sng" dirty="0" smtClean="0">
                <a:solidFill>
                  <a:schemeClr val="bg1"/>
                </a:solidFill>
              </a:rPr>
              <a:t>Supporting English Language Learners</a:t>
            </a:r>
          </a:p>
          <a:p>
            <a:pPr marL="512064" lvl="1" indent="0">
              <a:lnSpc>
                <a:spcPct val="90000"/>
              </a:lnSpc>
              <a:spcAft>
                <a:spcPts val="1200"/>
              </a:spcAft>
              <a:buSzPct val="100000"/>
              <a:buNone/>
            </a:pPr>
            <a:r>
              <a:rPr lang="en-US" sz="2200" dirty="0" smtClean="0">
                <a:solidFill>
                  <a:schemeClr val="bg1"/>
                </a:solidFill>
              </a:rPr>
              <a:t>Tuesday, May 2, 1:00pm-2:15pm</a:t>
            </a:r>
          </a:p>
          <a:p>
            <a:pPr marL="192024" indent="0">
              <a:lnSpc>
                <a:spcPct val="90000"/>
              </a:lnSpc>
              <a:spcAft>
                <a:spcPts val="600"/>
              </a:spcAft>
              <a:buClr>
                <a:schemeClr val="accent1"/>
              </a:buClr>
              <a:buSzPct val="100000"/>
              <a:buNone/>
            </a:pPr>
            <a:r>
              <a:rPr lang="en-US" sz="2800" u="sng" dirty="0" smtClean="0">
                <a:solidFill>
                  <a:schemeClr val="bg1"/>
                </a:solidFill>
              </a:rPr>
              <a:t>WI Certification Colloquium</a:t>
            </a:r>
          </a:p>
          <a:p>
            <a:pPr marL="512064" lvl="1" indent="0">
              <a:lnSpc>
                <a:spcPct val="90000"/>
              </a:lnSpc>
              <a:spcAft>
                <a:spcPts val="600"/>
              </a:spcAft>
              <a:buSzPct val="100000"/>
              <a:buNone/>
            </a:pPr>
            <a:r>
              <a:rPr lang="en-US" sz="2200" dirty="0" smtClean="0">
                <a:solidFill>
                  <a:schemeClr val="bg1"/>
                </a:solidFill>
              </a:rPr>
              <a:t>Tuesday, May 9, 1:00pm-2:15pm</a:t>
            </a:r>
          </a:p>
          <a:p>
            <a:pPr marL="192024" indent="0">
              <a:lnSpc>
                <a:spcPct val="90000"/>
              </a:lnSpc>
              <a:spcAft>
                <a:spcPts val="1200"/>
              </a:spcAft>
              <a:buClr>
                <a:schemeClr val="accent1"/>
              </a:buClr>
              <a:buSzPct val="100000"/>
              <a:buNone/>
            </a:pPr>
            <a:endParaRPr lang="en-US" sz="2000" dirty="0">
              <a:solidFill>
                <a:schemeClr val="bg1"/>
              </a:solidFill>
            </a:endParaRPr>
          </a:p>
        </p:txBody>
      </p:sp>
    </p:spTree>
    <p:extLst>
      <p:ext uri="{BB962C8B-B14F-4D97-AF65-F5344CB8AC3E}">
        <p14:creationId xmlns:p14="http://schemas.microsoft.com/office/powerpoint/2010/main" val="1701378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Self Evaluation</a:t>
            </a:r>
            <a:endParaRPr lang="en-US" dirty="0">
              <a:solidFill>
                <a:schemeClr val="bg2"/>
              </a:solidFill>
            </a:endParaRP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2</a:t>
            </a:fld>
            <a:endParaRPr lang="en-US" sz="3400" dirty="0"/>
          </a:p>
        </p:txBody>
      </p:sp>
      <p:sp>
        <p:nvSpPr>
          <p:cNvPr id="3" name="Content Placeholder 2"/>
          <p:cNvSpPr>
            <a:spLocks noGrp="1"/>
          </p:cNvSpPr>
          <p:nvPr>
            <p:ph sz="quarter" idx="1"/>
          </p:nvPr>
        </p:nvSpPr>
        <p:spPr>
          <a:xfrm>
            <a:off x="1104760" y="1652813"/>
            <a:ext cx="10233800" cy="4657499"/>
          </a:xfrm>
        </p:spPr>
        <p:txBody>
          <a:bodyPr>
            <a:noAutofit/>
          </a:bodyPr>
          <a:lstStyle/>
          <a:p>
            <a:r>
              <a:rPr lang="en-US" sz="2600" dirty="0">
                <a:solidFill>
                  <a:schemeClr val="bg1"/>
                </a:solidFill>
              </a:rPr>
              <a:t>In preparation for the Annual Evaluation, faculty members should review the year’s activities and accomplishments in light of their </a:t>
            </a:r>
            <a:r>
              <a:rPr lang="en-US" sz="2600" b="1" u="sng" dirty="0">
                <a:solidFill>
                  <a:schemeClr val="bg1"/>
                </a:solidFill>
              </a:rPr>
              <a:t>overall goals</a:t>
            </a:r>
            <a:r>
              <a:rPr lang="en-US" sz="2600" dirty="0" smtClean="0">
                <a:solidFill>
                  <a:schemeClr val="bg1"/>
                </a:solidFill>
              </a:rPr>
              <a:t>.</a:t>
            </a:r>
          </a:p>
          <a:p>
            <a:pPr lvl="0"/>
            <a:endParaRPr lang="en-US" sz="2600" dirty="0">
              <a:solidFill>
                <a:schemeClr val="bg1"/>
              </a:solidFill>
            </a:endParaRPr>
          </a:p>
          <a:p>
            <a:pPr lvl="0"/>
            <a:r>
              <a:rPr lang="en-US" sz="2600" dirty="0" smtClean="0">
                <a:solidFill>
                  <a:schemeClr val="bg1"/>
                </a:solidFill>
              </a:rPr>
              <a:t>Candidates </a:t>
            </a:r>
            <a:r>
              <a:rPr lang="en-US" sz="2600" dirty="0">
                <a:solidFill>
                  <a:schemeClr val="bg1"/>
                </a:solidFill>
              </a:rPr>
              <a:t>for </a:t>
            </a:r>
            <a:r>
              <a:rPr lang="en-US" sz="2600" b="1" dirty="0">
                <a:solidFill>
                  <a:schemeClr val="accent2">
                    <a:lumMod val="60000"/>
                    <a:lumOff val="40000"/>
                  </a:schemeClr>
                </a:solidFill>
              </a:rPr>
              <a:t>reappointment</a:t>
            </a:r>
            <a:r>
              <a:rPr lang="en-US" sz="2600" b="1" dirty="0">
                <a:solidFill>
                  <a:schemeClr val="bg1"/>
                </a:solidFill>
              </a:rPr>
              <a:t> </a:t>
            </a:r>
            <a:r>
              <a:rPr lang="en-US" sz="2600" dirty="0">
                <a:solidFill>
                  <a:schemeClr val="bg1"/>
                </a:solidFill>
              </a:rPr>
              <a:t>should supply a cumulative evaluation of their work, beginning with a focus on the immediately preceding year, followed by a summary of prior years. </a:t>
            </a:r>
          </a:p>
          <a:p>
            <a:pPr lvl="0"/>
            <a:r>
              <a:rPr lang="en-US" sz="2600" dirty="0">
                <a:solidFill>
                  <a:schemeClr val="bg1"/>
                </a:solidFill>
              </a:rPr>
              <a:t>Candidates for </a:t>
            </a:r>
            <a:r>
              <a:rPr lang="en-US" sz="2600" b="1" dirty="0">
                <a:solidFill>
                  <a:srgbClr val="FFC000"/>
                </a:solidFill>
              </a:rPr>
              <a:t>tenure </a:t>
            </a:r>
            <a:r>
              <a:rPr lang="en-US" sz="2600" dirty="0">
                <a:solidFill>
                  <a:schemeClr val="bg1"/>
                </a:solidFill>
              </a:rPr>
              <a:t>should evaluate their work since their initial appointment. </a:t>
            </a:r>
          </a:p>
          <a:p>
            <a:pPr lvl="0"/>
            <a:r>
              <a:rPr lang="en-US" sz="2600" dirty="0">
                <a:solidFill>
                  <a:schemeClr val="bg1"/>
                </a:solidFill>
              </a:rPr>
              <a:t>Candidates for </a:t>
            </a:r>
            <a:r>
              <a:rPr lang="en-US" sz="2600" b="1" dirty="0">
                <a:solidFill>
                  <a:srgbClr val="F58A44"/>
                </a:solidFill>
              </a:rPr>
              <a:t>promotion</a:t>
            </a:r>
            <a:r>
              <a:rPr lang="en-US" sz="2600" dirty="0">
                <a:solidFill>
                  <a:srgbClr val="F58A44"/>
                </a:solidFill>
              </a:rPr>
              <a:t> </a:t>
            </a:r>
            <a:r>
              <a:rPr lang="en-US" sz="2600" dirty="0">
                <a:solidFill>
                  <a:schemeClr val="bg1"/>
                </a:solidFill>
              </a:rPr>
              <a:t>should evaluate their work since their last promotion</a:t>
            </a:r>
            <a:r>
              <a:rPr lang="en-US" sz="2600" dirty="0" smtClean="0">
                <a:solidFill>
                  <a:schemeClr val="bg1"/>
                </a:solidFill>
              </a:rPr>
              <a:t>.</a:t>
            </a:r>
          </a:p>
          <a:p>
            <a:pPr marL="512064" lvl="1" indent="-512064">
              <a:lnSpc>
                <a:spcPct val="90000"/>
              </a:lnSpc>
              <a:spcBef>
                <a:spcPts val="700"/>
              </a:spcBef>
              <a:spcAft>
                <a:spcPts val="500"/>
              </a:spcAft>
              <a:buNone/>
            </a:pPr>
            <a:endParaRPr lang="en-US" dirty="0">
              <a:solidFill>
                <a:schemeClr val="bg1"/>
              </a:solidFill>
            </a:endParaRPr>
          </a:p>
        </p:txBody>
      </p:sp>
    </p:spTree>
    <p:extLst>
      <p:ext uri="{BB962C8B-B14F-4D97-AF65-F5344CB8AC3E}">
        <p14:creationId xmlns:p14="http://schemas.microsoft.com/office/powerpoint/2010/main" val="130361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Self Evaluation</a:t>
            </a:r>
            <a:endParaRPr lang="en-US" dirty="0">
              <a:solidFill>
                <a:schemeClr val="bg2"/>
              </a:solidFill>
            </a:endParaRP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3</a:t>
            </a:fld>
            <a:endParaRPr lang="en-US" sz="3400" dirty="0"/>
          </a:p>
        </p:txBody>
      </p:sp>
      <p:sp>
        <p:nvSpPr>
          <p:cNvPr id="3" name="Content Placeholder 2"/>
          <p:cNvSpPr>
            <a:spLocks noGrp="1"/>
          </p:cNvSpPr>
          <p:nvPr>
            <p:ph sz="quarter" idx="1"/>
          </p:nvPr>
        </p:nvSpPr>
        <p:spPr>
          <a:xfrm>
            <a:off x="1104760" y="1652813"/>
            <a:ext cx="10233800" cy="4657499"/>
          </a:xfrm>
        </p:spPr>
        <p:txBody>
          <a:bodyPr>
            <a:noAutofit/>
          </a:bodyPr>
          <a:lstStyle/>
          <a:p>
            <a:pPr lvl="0"/>
            <a:endParaRPr lang="en-US" sz="2400" dirty="0">
              <a:solidFill>
                <a:schemeClr val="bg1"/>
              </a:solidFill>
            </a:endParaRPr>
          </a:p>
          <a:p>
            <a:r>
              <a:rPr lang="en-US" sz="2800" dirty="0" smtClean="0">
                <a:solidFill>
                  <a:schemeClr val="bg1"/>
                </a:solidFill>
              </a:rPr>
              <a:t>In </a:t>
            </a:r>
            <a:r>
              <a:rPr lang="en-US" sz="2800" dirty="0">
                <a:solidFill>
                  <a:schemeClr val="bg1"/>
                </a:solidFill>
              </a:rPr>
              <a:t>a succinct but complete narrative, (normally limited to three pages or fewer, single-spaced) candidates should assess their teaching, scholarly and professional growth, and service and should explain how their activities in these areas contribute to the success of their department and New York City College of Technology. The self-evaluation provides candidates an opportunity to reflect on the values, philosophy, and intellectual interests that inform their teaching and scholarship.  (See the </a:t>
            </a:r>
            <a:r>
              <a:rPr lang="en-US" sz="2800" b="1" i="1" dirty="0">
                <a:solidFill>
                  <a:schemeClr val="bg1"/>
                </a:solidFill>
              </a:rPr>
              <a:t>Faculty Personnel Process Guidelines</a:t>
            </a:r>
            <a:r>
              <a:rPr lang="en-US" sz="2800" b="1" dirty="0">
                <a:solidFill>
                  <a:schemeClr val="bg1"/>
                </a:solidFill>
              </a:rPr>
              <a:t>, Section I.B.4</a:t>
            </a:r>
            <a:r>
              <a:rPr lang="en-US" sz="2800" dirty="0">
                <a:solidFill>
                  <a:schemeClr val="bg1"/>
                </a:solidFill>
              </a:rPr>
              <a:t> for further guidance.)    </a:t>
            </a:r>
          </a:p>
          <a:p>
            <a:pPr marL="512064" lvl="1" indent="-512064">
              <a:lnSpc>
                <a:spcPct val="90000"/>
              </a:lnSpc>
              <a:spcBef>
                <a:spcPts val="700"/>
              </a:spcBef>
              <a:spcAft>
                <a:spcPts val="500"/>
              </a:spcAft>
              <a:buNone/>
            </a:pPr>
            <a:endParaRPr lang="en-US" sz="1800" dirty="0">
              <a:solidFill>
                <a:schemeClr val="bg1"/>
              </a:solidFill>
            </a:endParaRPr>
          </a:p>
        </p:txBody>
      </p:sp>
    </p:spTree>
    <p:extLst>
      <p:ext uri="{BB962C8B-B14F-4D97-AF65-F5344CB8AC3E}">
        <p14:creationId xmlns:p14="http://schemas.microsoft.com/office/powerpoint/2010/main" val="64982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solidFill>
              </a:rPr>
              <a:t>Writing Exercise: WAC the Prompt!</a:t>
            </a:r>
            <a:endParaRPr lang="en-US" sz="4400" dirty="0">
              <a:solidFill>
                <a:schemeClr val="bg2"/>
              </a:solidFill>
            </a:endParaRPr>
          </a:p>
        </p:txBody>
      </p:sp>
      <p:sp>
        <p:nvSpPr>
          <p:cNvPr id="3" name="Content Placeholder 2"/>
          <p:cNvSpPr>
            <a:spLocks noGrp="1"/>
          </p:cNvSpPr>
          <p:nvPr>
            <p:ph sz="quarter" idx="1"/>
          </p:nvPr>
        </p:nvSpPr>
        <p:spPr>
          <a:xfrm>
            <a:off x="1120000" y="1857829"/>
            <a:ext cx="10233800" cy="4319133"/>
          </a:xfrm>
        </p:spPr>
        <p:txBody>
          <a:bodyPr>
            <a:normAutofit/>
          </a:bodyPr>
          <a:lstStyle/>
          <a:p>
            <a:pPr marL="0" indent="0">
              <a:lnSpc>
                <a:spcPct val="90000"/>
              </a:lnSpc>
              <a:spcAft>
                <a:spcPts val="500"/>
              </a:spcAft>
              <a:buClr>
                <a:schemeClr val="accent1"/>
              </a:buClr>
              <a:buNone/>
            </a:pPr>
            <a:r>
              <a:rPr lang="en-US" sz="3300" dirty="0" smtClean="0">
                <a:solidFill>
                  <a:schemeClr val="bg1"/>
                </a:solidFill>
              </a:rPr>
              <a:t>Use scaffolding (like you would for your own formal writing assignments) to break this assignment down to smaller, component parts.  Work with a partner to:</a:t>
            </a:r>
          </a:p>
          <a:p>
            <a:pPr>
              <a:lnSpc>
                <a:spcPct val="90000"/>
              </a:lnSpc>
              <a:spcAft>
                <a:spcPts val="500"/>
              </a:spcAft>
              <a:buClr>
                <a:schemeClr val="bg1"/>
              </a:buClr>
              <a:buFont typeface="Arial" panose="020B0604020202020204" pitchFamily="34" charset="0"/>
              <a:buChar char="•"/>
            </a:pPr>
            <a:r>
              <a:rPr lang="en-US" sz="3300" dirty="0" smtClean="0">
                <a:solidFill>
                  <a:schemeClr val="bg1"/>
                </a:solidFill>
              </a:rPr>
              <a:t>Identify what is expected of you;</a:t>
            </a:r>
          </a:p>
          <a:p>
            <a:pPr>
              <a:lnSpc>
                <a:spcPct val="90000"/>
              </a:lnSpc>
              <a:spcAft>
                <a:spcPts val="500"/>
              </a:spcAft>
              <a:buClr>
                <a:schemeClr val="bg1"/>
              </a:buClr>
              <a:buFont typeface="Arial" panose="020B0604020202020204" pitchFamily="34" charset="0"/>
              <a:buChar char="•"/>
            </a:pPr>
            <a:r>
              <a:rPr lang="en-US" sz="3300" dirty="0" smtClean="0">
                <a:solidFill>
                  <a:schemeClr val="bg1"/>
                </a:solidFill>
              </a:rPr>
              <a:t>Make a writing plan that allows you to meet each expectation. </a:t>
            </a:r>
          </a:p>
          <a:p>
            <a:pPr>
              <a:lnSpc>
                <a:spcPct val="90000"/>
              </a:lnSpc>
              <a:spcAft>
                <a:spcPts val="500"/>
              </a:spcAft>
              <a:buClr>
                <a:schemeClr val="bg1"/>
              </a:buClr>
              <a:buFont typeface="Arial" panose="020B0604020202020204" pitchFamily="34" charset="0"/>
              <a:buChar char="•"/>
            </a:pPr>
            <a:endParaRPr lang="en-US" sz="3300" dirty="0">
              <a:solidFill>
                <a:schemeClr val="bg1"/>
              </a:solidFill>
            </a:endParaRPr>
          </a:p>
        </p:txBody>
      </p:sp>
      <p:sp>
        <p:nvSpPr>
          <p:cNvPr id="5" name="Slide Number Placeholder 12"/>
          <p:cNvSpPr txBox="1">
            <a:spLocks/>
          </p:cNvSpPr>
          <p:nvPr/>
        </p:nvSpPr>
        <p:spPr>
          <a:xfrm>
            <a:off x="8610600" y="6032500"/>
            <a:ext cx="2743200" cy="365125"/>
          </a:xfrm>
          <a:prstGeom prst="rect">
            <a:avLst/>
          </a:prstGeom>
        </p:spPr>
        <p:txBody>
          <a:bodyPr vert="horz" anchor="ctr" anchorCtr="0">
            <a:normAutofit fontScale="62500" lnSpcReduction="20000"/>
          </a:bodyPr>
          <a:lstStyle/>
          <a:p>
            <a:pPr algn="ctr">
              <a:defRPr/>
            </a:pPr>
            <a:fld id="{6D22F896-40B5-4ADD-8801-0D06FADFA095}" type="slidenum">
              <a:rPr lang="en-US" sz="3400" b="1" smtClean="0">
                <a:solidFill>
                  <a:srgbClr val="FFFFFF"/>
                </a:solidFill>
              </a:rPr>
              <a:pPr algn="ctr">
                <a:defRPr/>
              </a:pPr>
              <a:t>4</a:t>
            </a:fld>
            <a:endParaRPr lang="en-US" sz="3400" b="1" dirty="0">
              <a:solidFill>
                <a:srgbClr val="FFFFFF"/>
              </a:solidFill>
            </a:endParaRPr>
          </a:p>
        </p:txBody>
      </p:sp>
    </p:spTree>
    <p:extLst>
      <p:ext uri="{BB962C8B-B14F-4D97-AF65-F5344CB8AC3E}">
        <p14:creationId xmlns:p14="http://schemas.microsoft.com/office/powerpoint/2010/main" val="909671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solidFill>
              </a:rPr>
              <a:t>Writing Exercise: WAC-</a:t>
            </a:r>
            <a:r>
              <a:rPr lang="en-US" sz="4400" dirty="0" err="1" smtClean="0">
                <a:solidFill>
                  <a:schemeClr val="bg2"/>
                </a:solidFill>
              </a:rPr>
              <a:t>ified</a:t>
            </a:r>
            <a:r>
              <a:rPr lang="en-US" sz="4400" dirty="0" smtClean="0">
                <a:solidFill>
                  <a:schemeClr val="bg2"/>
                </a:solidFill>
              </a:rPr>
              <a:t>!</a:t>
            </a:r>
            <a:endParaRPr lang="en-US" sz="4400" dirty="0">
              <a:solidFill>
                <a:schemeClr val="bg2"/>
              </a:solidFill>
            </a:endParaRPr>
          </a:p>
        </p:txBody>
      </p:sp>
      <p:sp>
        <p:nvSpPr>
          <p:cNvPr id="3" name="Content Placeholder 2"/>
          <p:cNvSpPr>
            <a:spLocks noGrp="1"/>
          </p:cNvSpPr>
          <p:nvPr>
            <p:ph sz="quarter" idx="1"/>
          </p:nvPr>
        </p:nvSpPr>
        <p:spPr>
          <a:xfrm>
            <a:off x="1120000" y="1857829"/>
            <a:ext cx="10233800" cy="4319133"/>
          </a:xfrm>
        </p:spPr>
        <p:txBody>
          <a:bodyPr>
            <a:normAutofit lnSpcReduction="10000"/>
          </a:bodyPr>
          <a:lstStyle/>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Three areas: </a:t>
            </a:r>
          </a:p>
          <a:p>
            <a:pPr lvl="1">
              <a:lnSpc>
                <a:spcPct val="90000"/>
              </a:lnSpc>
              <a:spcAft>
                <a:spcPts val="500"/>
              </a:spcAft>
              <a:buClr>
                <a:schemeClr val="bg1"/>
              </a:buClr>
              <a:buSzPct val="100000"/>
              <a:buFont typeface="Wingdings" panose="05000000000000000000" pitchFamily="2" charset="2"/>
              <a:buChar char="§"/>
            </a:pPr>
            <a:r>
              <a:rPr lang="en-US" sz="3000" dirty="0" smtClean="0">
                <a:solidFill>
                  <a:schemeClr val="bg1"/>
                </a:solidFill>
              </a:rPr>
              <a:t>Teaching</a:t>
            </a:r>
          </a:p>
          <a:p>
            <a:pPr lvl="1">
              <a:lnSpc>
                <a:spcPct val="90000"/>
              </a:lnSpc>
              <a:spcAft>
                <a:spcPts val="500"/>
              </a:spcAft>
              <a:buClr>
                <a:schemeClr val="bg1"/>
              </a:buClr>
              <a:buSzPct val="100000"/>
              <a:buFont typeface="Wingdings" panose="05000000000000000000" pitchFamily="2" charset="2"/>
              <a:buChar char="§"/>
            </a:pPr>
            <a:r>
              <a:rPr lang="en-US" sz="3000" dirty="0" smtClean="0">
                <a:solidFill>
                  <a:schemeClr val="bg1"/>
                </a:solidFill>
              </a:rPr>
              <a:t>Service</a:t>
            </a:r>
          </a:p>
          <a:p>
            <a:pPr lvl="1">
              <a:lnSpc>
                <a:spcPct val="90000"/>
              </a:lnSpc>
              <a:spcAft>
                <a:spcPts val="500"/>
              </a:spcAft>
              <a:buClr>
                <a:schemeClr val="bg1"/>
              </a:buClr>
              <a:buSzPct val="100000"/>
              <a:buFont typeface="Wingdings" panose="05000000000000000000" pitchFamily="2" charset="2"/>
              <a:buChar char="§"/>
            </a:pPr>
            <a:r>
              <a:rPr lang="en-US" sz="3000" dirty="0" smtClean="0">
                <a:solidFill>
                  <a:schemeClr val="bg1"/>
                </a:solidFill>
              </a:rPr>
              <a:t>Scholarly activity</a:t>
            </a:r>
          </a:p>
          <a:p>
            <a:pPr marL="0" indent="0">
              <a:lnSpc>
                <a:spcPct val="90000"/>
              </a:lnSpc>
              <a:spcAft>
                <a:spcPts val="500"/>
              </a:spcAft>
              <a:buClr>
                <a:schemeClr val="bg1"/>
              </a:buClr>
              <a:buSzPct val="100000"/>
              <a:buNone/>
            </a:pPr>
            <a:r>
              <a:rPr lang="en-US" sz="3300" dirty="0" smtClean="0">
                <a:solidFill>
                  <a:schemeClr val="bg1"/>
                </a:solidFill>
              </a:rPr>
              <a:t>2. Return to areas with personal/departmental/college-wide contexts</a:t>
            </a:r>
          </a:p>
          <a:p>
            <a:pPr marL="0" indent="0">
              <a:lnSpc>
                <a:spcPct val="90000"/>
              </a:lnSpc>
              <a:spcAft>
                <a:spcPts val="500"/>
              </a:spcAft>
              <a:buClr>
                <a:schemeClr val="bg1"/>
              </a:buClr>
              <a:buSzPct val="100000"/>
              <a:buNone/>
            </a:pPr>
            <a:r>
              <a:rPr lang="en-US" sz="3300" dirty="0" smtClean="0">
                <a:solidFill>
                  <a:schemeClr val="bg1"/>
                </a:solidFill>
              </a:rPr>
              <a:t>3. Synthesis: through-line</a:t>
            </a:r>
          </a:p>
          <a:p>
            <a:pPr marL="0" indent="0">
              <a:lnSpc>
                <a:spcPct val="90000"/>
              </a:lnSpc>
              <a:spcAft>
                <a:spcPts val="500"/>
              </a:spcAft>
              <a:buClr>
                <a:schemeClr val="bg1"/>
              </a:buClr>
              <a:buSzPct val="100000"/>
              <a:buNone/>
            </a:pPr>
            <a:r>
              <a:rPr lang="en-US" sz="3300" dirty="0" smtClean="0">
                <a:solidFill>
                  <a:schemeClr val="bg1"/>
                </a:solidFill>
              </a:rPr>
              <a:t>4. Looking forward</a:t>
            </a:r>
          </a:p>
        </p:txBody>
      </p:sp>
      <p:sp>
        <p:nvSpPr>
          <p:cNvPr id="5" name="Slide Number Placeholder 12"/>
          <p:cNvSpPr txBox="1">
            <a:spLocks/>
          </p:cNvSpPr>
          <p:nvPr/>
        </p:nvSpPr>
        <p:spPr>
          <a:xfrm>
            <a:off x="8610600" y="6032500"/>
            <a:ext cx="2743200" cy="365125"/>
          </a:xfrm>
          <a:prstGeom prst="rect">
            <a:avLst/>
          </a:prstGeom>
        </p:spPr>
        <p:txBody>
          <a:bodyPr vert="horz" anchor="ctr" anchorCtr="0">
            <a:normAutofit fontScale="62500" lnSpcReduction="20000"/>
          </a:bodyPr>
          <a:lstStyle/>
          <a:p>
            <a:pPr algn="ctr">
              <a:defRPr/>
            </a:pPr>
            <a:fld id="{6D22F896-40B5-4ADD-8801-0D06FADFA095}" type="slidenum">
              <a:rPr lang="en-US" sz="3400" b="1" smtClean="0">
                <a:solidFill>
                  <a:srgbClr val="FFFFFF"/>
                </a:solidFill>
              </a:rPr>
              <a:pPr algn="ctr">
                <a:defRPr/>
              </a:pPr>
              <a:t>5</a:t>
            </a:fld>
            <a:endParaRPr lang="en-US" sz="3400" b="1" dirty="0">
              <a:solidFill>
                <a:srgbClr val="FFFFFF"/>
              </a:solidFill>
            </a:endParaRPr>
          </a:p>
        </p:txBody>
      </p:sp>
    </p:spTree>
    <p:extLst>
      <p:ext uri="{BB962C8B-B14F-4D97-AF65-F5344CB8AC3E}">
        <p14:creationId xmlns:p14="http://schemas.microsoft.com/office/powerpoint/2010/main" val="3485983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solidFill>
              </a:rPr>
              <a:t>From our peers</a:t>
            </a:r>
            <a:endParaRPr lang="en-US" sz="4400" dirty="0">
              <a:solidFill>
                <a:schemeClr val="bg2"/>
              </a:solidFill>
            </a:endParaRPr>
          </a:p>
        </p:txBody>
      </p:sp>
      <p:sp>
        <p:nvSpPr>
          <p:cNvPr id="3" name="Content Placeholder 2"/>
          <p:cNvSpPr>
            <a:spLocks noGrp="1"/>
          </p:cNvSpPr>
          <p:nvPr>
            <p:ph sz="quarter" idx="1"/>
          </p:nvPr>
        </p:nvSpPr>
        <p:spPr>
          <a:xfrm>
            <a:off x="1120000" y="1857829"/>
            <a:ext cx="10233800" cy="4319133"/>
          </a:xfrm>
        </p:spPr>
        <p:txBody>
          <a:bodyPr>
            <a:normAutofit/>
          </a:bodyPr>
          <a:lstStyle/>
          <a:p>
            <a:pPr marL="0" indent="0">
              <a:lnSpc>
                <a:spcPct val="90000"/>
              </a:lnSpc>
              <a:spcAft>
                <a:spcPts val="500"/>
              </a:spcAft>
              <a:buClr>
                <a:schemeClr val="accent1"/>
              </a:buClr>
              <a:buSzPct val="100000"/>
              <a:buNone/>
            </a:pPr>
            <a:r>
              <a:rPr lang="en-US" sz="3300" dirty="0" smtClean="0">
                <a:solidFill>
                  <a:schemeClr val="bg1"/>
                </a:solidFill>
              </a:rPr>
              <a:t>We welcome our faculty to share their personal experiences</a:t>
            </a:r>
          </a:p>
          <a:p>
            <a:pPr marL="0" indent="0">
              <a:lnSpc>
                <a:spcPct val="90000"/>
              </a:lnSpc>
              <a:spcAft>
                <a:spcPts val="500"/>
              </a:spcAft>
              <a:buClr>
                <a:schemeClr val="accent1"/>
              </a:buClr>
              <a:buSzPct val="100000"/>
              <a:buNone/>
            </a:pPr>
            <a:r>
              <a:rPr lang="en-US" sz="3300" dirty="0" smtClean="0">
                <a:solidFill>
                  <a:schemeClr val="bg1"/>
                </a:solidFill>
              </a:rPr>
              <a:t>as they have gone through this process.</a:t>
            </a:r>
          </a:p>
        </p:txBody>
      </p:sp>
      <p:sp>
        <p:nvSpPr>
          <p:cNvPr id="5" name="Slide Number Placeholder 12"/>
          <p:cNvSpPr txBox="1">
            <a:spLocks/>
          </p:cNvSpPr>
          <p:nvPr/>
        </p:nvSpPr>
        <p:spPr>
          <a:xfrm>
            <a:off x="8610600" y="6032500"/>
            <a:ext cx="2743200" cy="365125"/>
          </a:xfrm>
          <a:prstGeom prst="rect">
            <a:avLst/>
          </a:prstGeom>
        </p:spPr>
        <p:txBody>
          <a:bodyPr vert="horz" anchor="ctr" anchorCtr="0">
            <a:normAutofit fontScale="625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3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3400" b="1"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3010864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solidFill>
              </a:rPr>
              <a:t>Writing Exercise</a:t>
            </a:r>
            <a:endParaRPr lang="en-US" sz="4400" dirty="0">
              <a:solidFill>
                <a:schemeClr val="bg2"/>
              </a:solidFill>
            </a:endParaRPr>
          </a:p>
        </p:txBody>
      </p:sp>
      <p:sp>
        <p:nvSpPr>
          <p:cNvPr id="3" name="Content Placeholder 2"/>
          <p:cNvSpPr>
            <a:spLocks noGrp="1"/>
          </p:cNvSpPr>
          <p:nvPr>
            <p:ph sz="quarter" idx="1"/>
          </p:nvPr>
        </p:nvSpPr>
        <p:spPr>
          <a:xfrm>
            <a:off x="1120000" y="1857829"/>
            <a:ext cx="10233800" cy="4319133"/>
          </a:xfrm>
        </p:spPr>
        <p:txBody>
          <a:bodyPr>
            <a:normAutofit/>
          </a:bodyPr>
          <a:lstStyle/>
          <a:p>
            <a:pPr marL="0" indent="0">
              <a:lnSpc>
                <a:spcPct val="90000"/>
              </a:lnSpc>
              <a:spcAft>
                <a:spcPts val="500"/>
              </a:spcAft>
              <a:buClr>
                <a:schemeClr val="accent1"/>
              </a:buClr>
              <a:buSzPct val="100000"/>
              <a:buNone/>
            </a:pPr>
            <a:endParaRPr lang="en-US" sz="3300" dirty="0" smtClean="0">
              <a:solidFill>
                <a:schemeClr val="bg1"/>
              </a:solidFill>
            </a:endParaRPr>
          </a:p>
          <a:p>
            <a:pPr marL="0" indent="0">
              <a:lnSpc>
                <a:spcPct val="90000"/>
              </a:lnSpc>
              <a:spcAft>
                <a:spcPts val="500"/>
              </a:spcAft>
              <a:buClr>
                <a:schemeClr val="accent1"/>
              </a:buClr>
              <a:buNone/>
            </a:pPr>
            <a:r>
              <a:rPr lang="en-US" sz="3300" dirty="0" smtClean="0">
                <a:solidFill>
                  <a:schemeClr val="bg1"/>
                </a:solidFill>
              </a:rPr>
              <a:t>You meet Dr. </a:t>
            </a:r>
            <a:r>
              <a:rPr lang="en-US" sz="3300" dirty="0" err="1" smtClean="0">
                <a:solidFill>
                  <a:schemeClr val="bg1"/>
                </a:solidFill>
              </a:rPr>
              <a:t>Catlove</a:t>
            </a:r>
            <a:r>
              <a:rPr lang="en-US" sz="3300" dirty="0" smtClean="0">
                <a:solidFill>
                  <a:schemeClr val="bg1"/>
                </a:solidFill>
              </a:rPr>
              <a:t> at a party. He is a professor at St. </a:t>
            </a:r>
            <a:r>
              <a:rPr lang="en-US" sz="3300" dirty="0" err="1" smtClean="0">
                <a:solidFill>
                  <a:schemeClr val="bg1"/>
                </a:solidFill>
              </a:rPr>
              <a:t>Lovecat</a:t>
            </a:r>
            <a:r>
              <a:rPr lang="en-US" sz="3300" dirty="0" smtClean="0">
                <a:solidFill>
                  <a:schemeClr val="bg1"/>
                </a:solidFill>
              </a:rPr>
              <a:t> University and is interested in your career at City Tech. How would you respond if he asked you to tell him about your favorite part of being a professor at City Tech?</a:t>
            </a:r>
            <a:endParaRPr lang="en-US" sz="3300" dirty="0">
              <a:solidFill>
                <a:schemeClr val="bg1"/>
              </a:solidFill>
            </a:endParaRPr>
          </a:p>
        </p:txBody>
      </p:sp>
      <p:sp>
        <p:nvSpPr>
          <p:cNvPr id="5" name="Slide Number Placeholder 12"/>
          <p:cNvSpPr txBox="1">
            <a:spLocks/>
          </p:cNvSpPr>
          <p:nvPr/>
        </p:nvSpPr>
        <p:spPr>
          <a:xfrm>
            <a:off x="8610600" y="6032500"/>
            <a:ext cx="2743200" cy="365125"/>
          </a:xfrm>
          <a:prstGeom prst="rect">
            <a:avLst/>
          </a:prstGeom>
        </p:spPr>
        <p:txBody>
          <a:bodyPr vert="horz" anchor="ctr" anchorCtr="0">
            <a:normAutofit fontScale="625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3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3400" b="1"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solidFill>
              </a:rPr>
              <a:t>Brainstorming Questions – Groups of 3-5</a:t>
            </a:r>
            <a:endParaRPr lang="en-US" sz="4400" dirty="0">
              <a:solidFill>
                <a:schemeClr val="bg2"/>
              </a:solidFill>
            </a:endParaRPr>
          </a:p>
        </p:txBody>
      </p:sp>
      <p:sp>
        <p:nvSpPr>
          <p:cNvPr id="3" name="Content Placeholder 2"/>
          <p:cNvSpPr>
            <a:spLocks noGrp="1"/>
          </p:cNvSpPr>
          <p:nvPr>
            <p:ph sz="quarter" idx="1"/>
          </p:nvPr>
        </p:nvSpPr>
        <p:spPr>
          <a:xfrm>
            <a:off x="1120000" y="1857829"/>
            <a:ext cx="10233800" cy="4319133"/>
          </a:xfrm>
        </p:spPr>
        <p:txBody>
          <a:bodyPr>
            <a:normAutofit/>
          </a:bodyPr>
          <a:lstStyle/>
          <a:p>
            <a:pPr marL="514350" indent="-514350">
              <a:lnSpc>
                <a:spcPct val="90000"/>
              </a:lnSpc>
              <a:spcAft>
                <a:spcPts val="500"/>
              </a:spcAft>
              <a:buClr>
                <a:schemeClr val="accent1"/>
              </a:buClr>
              <a:buSzPct val="100000"/>
              <a:buAutoNum type="arabicPeriod"/>
            </a:pPr>
            <a:r>
              <a:rPr lang="en-US" sz="3300" dirty="0" smtClean="0">
                <a:solidFill>
                  <a:schemeClr val="bg1"/>
                </a:solidFill>
              </a:rPr>
              <a:t>What are the scholarly/service/teaching accomplishments you are most proud of?</a:t>
            </a:r>
          </a:p>
          <a:p>
            <a:pPr marL="514350" indent="-514350">
              <a:lnSpc>
                <a:spcPct val="90000"/>
              </a:lnSpc>
              <a:spcAft>
                <a:spcPts val="500"/>
              </a:spcAft>
              <a:buClr>
                <a:schemeClr val="accent1"/>
              </a:buClr>
              <a:buSzPct val="100000"/>
              <a:buAutoNum type="arabicPeriod"/>
            </a:pPr>
            <a:r>
              <a:rPr lang="en-US" sz="3300" dirty="0" smtClean="0">
                <a:solidFill>
                  <a:schemeClr val="bg1"/>
                </a:solidFill>
              </a:rPr>
              <a:t>How do your accomplishments contribute to the </a:t>
            </a:r>
            <a:r>
              <a:rPr lang="en-US" sz="3300" dirty="0" smtClean="0">
                <a:solidFill>
                  <a:schemeClr val="bg1"/>
                </a:solidFill>
                <a:hlinkClick r:id="rId3"/>
              </a:rPr>
              <a:t>college’s goals</a:t>
            </a:r>
            <a:r>
              <a:rPr lang="en-US" sz="3300" dirty="0" smtClean="0">
                <a:solidFill>
                  <a:schemeClr val="bg1"/>
                </a:solidFill>
              </a:rPr>
              <a:t>?</a:t>
            </a:r>
          </a:p>
          <a:p>
            <a:pPr marL="514350" indent="-514350">
              <a:lnSpc>
                <a:spcPct val="90000"/>
              </a:lnSpc>
              <a:spcAft>
                <a:spcPts val="500"/>
              </a:spcAft>
              <a:buClr>
                <a:schemeClr val="accent1"/>
              </a:buClr>
              <a:buSzPct val="100000"/>
              <a:buAutoNum type="arabicPeriod"/>
            </a:pPr>
            <a:r>
              <a:rPr lang="en-US" sz="3300" dirty="0" smtClean="0">
                <a:solidFill>
                  <a:schemeClr val="bg1"/>
                </a:solidFill>
              </a:rPr>
              <a:t>Is there an overarching theme to your body of work?</a:t>
            </a:r>
          </a:p>
          <a:p>
            <a:pPr marL="514350" indent="-514350">
              <a:lnSpc>
                <a:spcPct val="90000"/>
              </a:lnSpc>
              <a:spcAft>
                <a:spcPts val="500"/>
              </a:spcAft>
              <a:buClr>
                <a:schemeClr val="accent1"/>
              </a:buClr>
              <a:buSzPct val="100000"/>
              <a:buNone/>
            </a:pPr>
            <a:endParaRPr lang="en-US" sz="3300" dirty="0" smtClean="0">
              <a:solidFill>
                <a:schemeClr val="bg1"/>
              </a:solidFill>
            </a:endParaRPr>
          </a:p>
          <a:p>
            <a:pPr marL="514350" indent="-514350">
              <a:lnSpc>
                <a:spcPct val="90000"/>
              </a:lnSpc>
              <a:spcAft>
                <a:spcPts val="500"/>
              </a:spcAft>
              <a:buClr>
                <a:schemeClr val="accent1"/>
              </a:buClr>
              <a:buSzPct val="100000"/>
              <a:buNone/>
            </a:pPr>
            <a:r>
              <a:rPr lang="en-US" sz="3300" dirty="0" smtClean="0">
                <a:solidFill>
                  <a:schemeClr val="bg1"/>
                </a:solidFill>
              </a:rPr>
              <a:t>Remember, the </a:t>
            </a:r>
            <a:r>
              <a:rPr lang="en-US" sz="3300" i="1" dirty="0" smtClean="0">
                <a:solidFill>
                  <a:schemeClr val="bg1"/>
                </a:solidFill>
              </a:rPr>
              <a:t>ad hoc</a:t>
            </a:r>
            <a:r>
              <a:rPr lang="en-US" sz="3300" dirty="0" smtClean="0">
                <a:solidFill>
                  <a:schemeClr val="bg1"/>
                </a:solidFill>
              </a:rPr>
              <a:t> committee is interdisciplinary</a:t>
            </a:r>
          </a:p>
        </p:txBody>
      </p:sp>
      <p:sp>
        <p:nvSpPr>
          <p:cNvPr id="5" name="Slide Number Placeholder 12"/>
          <p:cNvSpPr txBox="1">
            <a:spLocks/>
          </p:cNvSpPr>
          <p:nvPr/>
        </p:nvSpPr>
        <p:spPr>
          <a:xfrm>
            <a:off x="8610600" y="6032500"/>
            <a:ext cx="2743200" cy="365125"/>
          </a:xfrm>
          <a:prstGeom prst="rect">
            <a:avLst/>
          </a:prstGeom>
        </p:spPr>
        <p:txBody>
          <a:bodyPr vert="horz" anchor="ctr" anchorCtr="0">
            <a:normAutofit fontScale="625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3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3400" b="1"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80506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6864" y="0"/>
            <a:ext cx="10871200" cy="990600"/>
          </a:xfrm>
        </p:spPr>
        <p:txBody>
          <a:bodyPr>
            <a:normAutofit/>
          </a:bodyPr>
          <a:lstStyle/>
          <a:p>
            <a:r>
              <a:rPr lang="en-US" dirty="0" smtClean="0">
                <a:solidFill>
                  <a:schemeClr val="bg2"/>
                </a:solidFill>
              </a:rPr>
              <a:t>Creating an Outline</a:t>
            </a:r>
            <a:endParaRPr lang="en-US" dirty="0">
              <a:solidFill>
                <a:schemeClr val="bg2"/>
              </a:solidFill>
            </a:endParaRPr>
          </a:p>
        </p:txBody>
      </p:sp>
      <p:sp>
        <p:nvSpPr>
          <p:cNvPr id="4" name="Slide Number Placeholder 3"/>
          <p:cNvSpPr>
            <a:spLocks noGrp="1"/>
          </p:cNvSpPr>
          <p:nvPr>
            <p:ph type="sldNum" sz="quarter" idx="12"/>
          </p:nvPr>
        </p:nvSpPr>
        <p:spPr>
          <a:xfrm>
            <a:off x="8610600" y="6108701"/>
            <a:ext cx="2667000" cy="337820"/>
          </a:xfrm>
        </p:spPr>
        <p:txBody>
          <a:bodyPr>
            <a:normAutofit fontScale="55000" lnSpcReduction="20000"/>
          </a:bodyPr>
          <a:lstStyle/>
          <a:p>
            <a:fld id="{6D22F896-40B5-4ADD-8801-0D06FADFA095}" type="slidenum">
              <a:rPr lang="en-US" sz="3400" smtClean="0"/>
              <a:pPr/>
              <a:t>9</a:t>
            </a:fld>
            <a:endParaRPr lang="en-US" sz="3400" dirty="0"/>
          </a:p>
        </p:txBody>
      </p:sp>
      <p:sp>
        <p:nvSpPr>
          <p:cNvPr id="3" name="Content Placeholder 2"/>
          <p:cNvSpPr>
            <a:spLocks noGrp="1"/>
          </p:cNvSpPr>
          <p:nvPr>
            <p:ph sz="quarter" idx="1"/>
          </p:nvPr>
        </p:nvSpPr>
        <p:spPr/>
        <p:txBody>
          <a:bodyPr>
            <a:noAutofit/>
          </a:bodyPr>
          <a:lstStyle/>
          <a:p>
            <a:pPr marL="0" indent="0">
              <a:lnSpc>
                <a:spcPct val="90000"/>
              </a:lnSpc>
              <a:spcAft>
                <a:spcPts val="500"/>
              </a:spcAft>
              <a:buClr>
                <a:schemeClr val="accent1"/>
              </a:buClr>
              <a:buSzPct val="100000"/>
              <a:buNone/>
            </a:pPr>
            <a:r>
              <a:rPr lang="en-US" sz="3300" dirty="0" smtClean="0">
                <a:solidFill>
                  <a:schemeClr val="bg1"/>
                </a:solidFill>
              </a:rPr>
              <a:t>Create an </a:t>
            </a:r>
            <a:r>
              <a:rPr lang="en-US" sz="3300" u="sng" dirty="0" smtClean="0">
                <a:solidFill>
                  <a:schemeClr val="bg1"/>
                </a:solidFill>
              </a:rPr>
              <a:t>outline</a:t>
            </a:r>
            <a:r>
              <a:rPr lang="en-US" sz="3300" dirty="0" smtClean="0">
                <a:solidFill>
                  <a:schemeClr val="bg1"/>
                </a:solidFill>
              </a:rPr>
              <a:t> for your cumulative self evaluation</a:t>
            </a:r>
          </a:p>
          <a:p>
            <a:pPr marL="0" indent="0">
              <a:lnSpc>
                <a:spcPct val="90000"/>
              </a:lnSpc>
              <a:spcAft>
                <a:spcPts val="500"/>
              </a:spcAft>
              <a:buClr>
                <a:schemeClr val="accent1"/>
              </a:buClr>
              <a:buSzPct val="100000"/>
              <a:buNone/>
            </a:pPr>
            <a:r>
              <a:rPr lang="en-US" sz="3300" dirty="0" smtClean="0">
                <a:solidFill>
                  <a:schemeClr val="bg1"/>
                </a:solidFill>
              </a:rPr>
              <a:t>In addition to teaching/research/service:</a:t>
            </a:r>
          </a:p>
          <a:p>
            <a:pPr marL="0" indent="0">
              <a:lnSpc>
                <a:spcPct val="90000"/>
              </a:lnSpc>
              <a:spcAft>
                <a:spcPts val="500"/>
              </a:spcAft>
              <a:buClr>
                <a:schemeClr val="accent1"/>
              </a:buClr>
              <a:buSzPct val="100000"/>
              <a:buNone/>
            </a:pPr>
            <a:endParaRPr lang="en-US" sz="1000" dirty="0" smtClean="0">
              <a:solidFill>
                <a:schemeClr val="bg1"/>
              </a:solidFill>
            </a:endParaRPr>
          </a:p>
          <a:p>
            <a:pPr marL="1371600" indent="-457200">
              <a:lnSpc>
                <a:spcPct val="90000"/>
              </a:lnSpc>
              <a:spcAft>
                <a:spcPts val="500"/>
              </a:spcAft>
              <a:buClr>
                <a:schemeClr val="bg1"/>
              </a:buClr>
              <a:buSzPct val="100000"/>
              <a:buFont typeface="Arial" panose="020B0604020202020204" pitchFamily="34" charset="0"/>
              <a:buChar char="•"/>
            </a:pPr>
            <a:r>
              <a:rPr lang="en-US" sz="3300" dirty="0" smtClean="0">
                <a:solidFill>
                  <a:schemeClr val="bg1"/>
                </a:solidFill>
              </a:rPr>
              <a:t>How do your accomplishments thus far provide a foundation for your future career goals/trajectory?</a:t>
            </a:r>
          </a:p>
          <a:p>
            <a:pPr marL="0" indent="0">
              <a:lnSpc>
                <a:spcPct val="90000"/>
              </a:lnSpc>
              <a:spcAft>
                <a:spcPts val="500"/>
              </a:spcAft>
              <a:buClr>
                <a:schemeClr val="accent1"/>
              </a:buClr>
              <a:buSzPct val="100000"/>
              <a:buNone/>
            </a:pPr>
            <a:r>
              <a:rPr lang="en-US" sz="3300" dirty="0" smtClean="0">
                <a:solidFill>
                  <a:schemeClr val="bg1"/>
                </a:solidFill>
              </a:rPr>
              <a:t>Share with someone who is </a:t>
            </a:r>
            <a:r>
              <a:rPr lang="en-US" sz="3300" i="1" dirty="0" smtClean="0">
                <a:solidFill>
                  <a:schemeClr val="bg1"/>
                </a:solidFill>
              </a:rPr>
              <a:t>not in your discipline.  </a:t>
            </a:r>
            <a:r>
              <a:rPr lang="en-US" sz="3300" dirty="0" smtClean="0">
                <a:solidFill>
                  <a:schemeClr val="bg1"/>
                </a:solidFill>
              </a:rPr>
              <a:t>As you read: </a:t>
            </a:r>
          </a:p>
          <a:p>
            <a:pPr>
              <a:lnSpc>
                <a:spcPct val="90000"/>
              </a:lnSpc>
              <a:spcAft>
                <a:spcPts val="500"/>
              </a:spcAft>
              <a:buClr>
                <a:schemeClr val="bg1"/>
              </a:buClr>
              <a:buSzPct val="100000"/>
              <a:buFont typeface="Arial" panose="020B0604020202020204" pitchFamily="34" charset="0"/>
              <a:buChar char="•"/>
            </a:pPr>
            <a:r>
              <a:rPr lang="en-US" sz="3300" dirty="0" smtClean="0">
                <a:solidFill>
                  <a:schemeClr val="bg1"/>
                </a:solidFill>
              </a:rPr>
              <a:t>Look for acronyms or terms that are unfamiliar;</a:t>
            </a:r>
          </a:p>
          <a:p>
            <a:pPr>
              <a:lnSpc>
                <a:spcPct val="90000"/>
              </a:lnSpc>
              <a:spcAft>
                <a:spcPts val="500"/>
              </a:spcAft>
              <a:buClr>
                <a:schemeClr val="bg1"/>
              </a:buClr>
              <a:buSzPct val="100000"/>
              <a:buFont typeface="Arial" panose="020B0604020202020204" pitchFamily="34" charset="0"/>
              <a:buChar char="•"/>
            </a:pPr>
            <a:r>
              <a:rPr lang="en-US" sz="3300" dirty="0" smtClean="0">
                <a:solidFill>
                  <a:schemeClr val="bg1"/>
                </a:solidFill>
              </a:rPr>
              <a:t>Look for accomplishments that may need context.</a:t>
            </a:r>
          </a:p>
          <a:p>
            <a:pPr marL="0" indent="0">
              <a:lnSpc>
                <a:spcPct val="90000"/>
              </a:lnSpc>
              <a:spcAft>
                <a:spcPts val="500"/>
              </a:spcAft>
              <a:buClr>
                <a:schemeClr val="accent1"/>
              </a:buClr>
              <a:buSzPct val="100000"/>
              <a:buNone/>
            </a:pPr>
            <a:endParaRPr lang="en-US" sz="3300" i="1" dirty="0" smtClean="0">
              <a:solidFill>
                <a:schemeClr val="bg1"/>
              </a:solidFill>
            </a:endParaRPr>
          </a:p>
        </p:txBody>
      </p:sp>
    </p:spTree>
    <p:extLst>
      <p:ext uri="{BB962C8B-B14F-4D97-AF65-F5344CB8AC3E}">
        <p14:creationId xmlns:p14="http://schemas.microsoft.com/office/powerpoint/2010/main" val="204641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11181</TotalTime>
  <Words>688</Words>
  <Application>Microsoft Macintosh PowerPoint</Application>
  <PresentationFormat>Widescreen</PresentationFormat>
  <Paragraphs>91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Tw Cen MT</vt:lpstr>
      <vt:lpstr>Wingdings</vt:lpstr>
      <vt:lpstr>Wingdings 2</vt:lpstr>
      <vt:lpstr>Arial</vt:lpstr>
      <vt:lpstr>Median</vt:lpstr>
      <vt:lpstr>Self Evaluation: finding your voice through self reflection and the peer review process</vt:lpstr>
      <vt:lpstr>Self Evaluation</vt:lpstr>
      <vt:lpstr>Self Evaluation</vt:lpstr>
      <vt:lpstr>Writing Exercise: WAC the Prompt!</vt:lpstr>
      <vt:lpstr>Writing Exercise: WAC-ified!</vt:lpstr>
      <vt:lpstr>From our peers</vt:lpstr>
      <vt:lpstr>Writing Exercise</vt:lpstr>
      <vt:lpstr>Brainstorming Questions – Groups of 3-5</vt:lpstr>
      <vt:lpstr>Creating an Outline</vt:lpstr>
      <vt:lpstr>Upcoming Workshops (Namm 1006)</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 Workshop</dc:title>
  <dc:creator>Melanie Lorek</dc:creator>
  <cp:lastModifiedBy>Microsoft Office User</cp:lastModifiedBy>
  <cp:revision>534</cp:revision>
  <cp:lastPrinted>2016-03-21T17:01:52Z</cp:lastPrinted>
  <dcterms:created xsi:type="dcterms:W3CDTF">2016-03-24T02:26:47Z</dcterms:created>
  <dcterms:modified xsi:type="dcterms:W3CDTF">2017-05-15T16:50:27Z</dcterms:modified>
</cp:coreProperties>
</file>