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65" r:id="rId4"/>
    <p:sldId id="257" r:id="rId5"/>
    <p:sldId id="260" r:id="rId6"/>
    <p:sldId id="259" r:id="rId7"/>
    <p:sldId id="264" r:id="rId8"/>
    <p:sldId id="261" r:id="rId9"/>
    <p:sldId id="262" r:id="rId10"/>
    <p:sldId id="263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78" autoAdjust="0"/>
    <p:restoredTop sz="86472" autoAdjust="0"/>
  </p:normalViewPr>
  <p:slideViewPr>
    <p:cSldViewPr snapToGrid="0">
      <p:cViewPr varScale="1">
        <p:scale>
          <a:sx n="117" d="100"/>
          <a:sy n="117" d="100"/>
        </p:scale>
        <p:origin x="208" y="18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3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292C2-6FFC-4D7F-9FE8-383D4D55AAE2}" type="datetimeFigureOut">
              <a:rPr lang="en-US" smtClean="0"/>
              <a:t>5/15/17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53C37-65A7-4709-A45A-46D75C979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9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3C37-65A7-4709-A45A-46D75C9797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3C37-65A7-4709-A45A-46D75C9797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85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3C37-65A7-4709-A45A-46D75C9797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48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year, faculty came up</a:t>
            </a:r>
            <a:r>
              <a:rPr lang="en-US" baseline="0" dirty="0"/>
              <a:t> with these characteristics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3C37-65A7-4709-A45A-46D75C9797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6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I was working on adding structure to this slide when I realized that there is a handout that was used in 2015 that goes along with it. I had no idea it existed </a:t>
            </a:r>
            <a:r>
              <a:rPr lang="en-US" baseline="0"/>
              <a:t>until now (big fail!). </a:t>
            </a:r>
            <a:r>
              <a:rPr lang="en-US" baseline="0" dirty="0"/>
              <a:t>This is needed here, otherwise, this “guided” peer review lacks guidance!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3C37-65A7-4709-A45A-46D75C9797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5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53C37-65A7-4709-A45A-46D75C9797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2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84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3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79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64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7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990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6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73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81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1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87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77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02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033C30-1500-4012-97C5-F4E9D13ACA82}" type="datetimeFigureOut">
              <a:rPr lang="en-US" smtClean="0"/>
              <a:pPr/>
              <a:t>5/15/17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2B33659-1370-4059-A15A-08A3660B76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9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2067697"/>
            <a:ext cx="6815669" cy="857648"/>
          </a:xfrm>
        </p:spPr>
        <p:txBody>
          <a:bodyPr/>
          <a:lstStyle/>
          <a:p>
            <a:pPr algn="l"/>
            <a:r>
              <a:rPr lang="en-US" dirty="0"/>
              <a:t>Self-Evaluation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1800" b="1" dirty="0"/>
              <a:t>Writing Across the Curriculum</a:t>
            </a:r>
          </a:p>
          <a:p>
            <a:pPr algn="r"/>
            <a:r>
              <a:rPr lang="en-US" sz="1800" dirty="0"/>
              <a:t>Marianna </a:t>
            </a:r>
            <a:r>
              <a:rPr lang="en-US" sz="1800" dirty="0" err="1"/>
              <a:t>Bonanome</a:t>
            </a:r>
            <a:r>
              <a:rPr lang="en-US" sz="1800" dirty="0"/>
              <a:t>, Mathematics Department</a:t>
            </a:r>
          </a:p>
          <a:p>
            <a:pPr algn="r"/>
            <a:r>
              <a:rPr lang="en-US" sz="1800" dirty="0"/>
              <a:t>April 27, 2017</a:t>
            </a:r>
          </a:p>
        </p:txBody>
      </p:sp>
      <p:sp>
        <p:nvSpPr>
          <p:cNvPr id="4" name="Rectangle 3"/>
          <p:cNvSpPr/>
          <p:nvPr/>
        </p:nvSpPr>
        <p:spPr>
          <a:xfrm>
            <a:off x="2692397" y="2892393"/>
            <a:ext cx="6656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Finding Your Voice through Self-Reflection and Peer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7646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What were some common challenges in completing this draft?  </a:t>
            </a:r>
          </a:p>
          <a:p>
            <a:pPr>
              <a:buNone/>
            </a:pPr>
            <a:r>
              <a:rPr lang="en-US" dirty="0"/>
              <a:t>What are some methods of addressing those challenges? </a:t>
            </a:r>
          </a:p>
          <a:p>
            <a:pPr>
              <a:buNone/>
            </a:pPr>
            <a:r>
              <a:rPr lang="en-US" dirty="0"/>
              <a:t>What did you think about the peer review process?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Last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 of PAR-SE – the story behind the facts</a:t>
            </a:r>
          </a:p>
          <a:p>
            <a:r>
              <a:rPr lang="en-US" dirty="0"/>
              <a:t>The audience: Promotion meeting is with Chairs other than your own  </a:t>
            </a:r>
          </a:p>
          <a:p>
            <a:r>
              <a:rPr lang="en-US" dirty="0"/>
              <a:t>3-page narrative not summary</a:t>
            </a:r>
          </a:p>
          <a:p>
            <a:r>
              <a:rPr lang="en-US" dirty="0"/>
              <a:t>Overarching theme – “the thread”</a:t>
            </a:r>
          </a:p>
          <a:p>
            <a:r>
              <a:rPr lang="en-US" dirty="0"/>
              <a:t>Something about </a:t>
            </a:r>
            <a:r>
              <a:rPr lang="en-US" i="1" dirty="0"/>
              <a:t>you </a:t>
            </a:r>
            <a:r>
              <a:rPr lang="en-US" dirty="0"/>
              <a:t>that plays a role in your accomplishments</a:t>
            </a:r>
          </a:p>
          <a:p>
            <a:r>
              <a:rPr lang="en-US" dirty="0"/>
              <a:t>How your goals fit with those of the college/department </a:t>
            </a:r>
          </a:p>
          <a:p>
            <a:r>
              <a:rPr lang="en-US" dirty="0"/>
              <a:t>Outline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01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 Tech's New 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1145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New York City College of Technology is a baccalaureate and associate degree-granting institution committed to providing broad access to high quality technological and professional education for a diverse urban population. City Tech’s distinctive emphasis on applied skills and place-based learning built upon a vibrant general education foundation equips students with both problem-solving skills and an understanding of the social contexts of technology that make its graduates competitive. </a:t>
            </a:r>
            <a:r>
              <a:rPr lang="en-US" dirty="0" smtClean="0"/>
              <a:t>A multi-disciplinary </a:t>
            </a:r>
            <a:r>
              <a:rPr lang="en-US" dirty="0"/>
              <a:t>approach and creative collaboration are hallmarks of the academic programs. As a community City Tech nurtures an atmosphere of inclusion, respect, and open-mindedness in which all members can flourish.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4543" y="5803890"/>
            <a:ext cx="3472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As of February 28, 2017 ratified by the College Council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4507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Guided Peer Review- a WAC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852207"/>
            <a:ext cx="9601196" cy="3318936"/>
          </a:xfrm>
        </p:spPr>
        <p:txBody>
          <a:bodyPr/>
          <a:lstStyle/>
          <a:p>
            <a:r>
              <a:rPr lang="en-US" dirty="0"/>
              <a:t>Often considered a “gate-keeping” part of academic publishing</a:t>
            </a:r>
          </a:p>
          <a:p>
            <a:r>
              <a:rPr lang="en-US" dirty="0"/>
              <a:t>Can be useful for the development of writing at any stage of the process</a:t>
            </a:r>
          </a:p>
          <a:p>
            <a:r>
              <a:rPr lang="en-US" dirty="0"/>
              <a:t>Incorporates written and verbal communication in a structured environment</a:t>
            </a:r>
          </a:p>
          <a:p>
            <a:r>
              <a:rPr lang="en-US" dirty="0"/>
              <a:t>Is a type of informal writing that supports critical thinking about your formal writing</a:t>
            </a:r>
          </a:p>
        </p:txBody>
      </p:sp>
    </p:spTree>
    <p:extLst>
      <p:ext uri="{BB962C8B-B14F-4D97-AF65-F5344CB8AC3E}">
        <p14:creationId xmlns:p14="http://schemas.microsoft.com/office/powerpoint/2010/main" val="23772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Today’s Guided Peer 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Group discussion </a:t>
            </a:r>
            <a:r>
              <a:rPr lang="en-US" dirty="0"/>
              <a:t>(5 minutes)</a:t>
            </a:r>
          </a:p>
          <a:p>
            <a:r>
              <a:rPr lang="en-US" b="1" dirty="0"/>
              <a:t>Self-reflection </a:t>
            </a:r>
            <a:r>
              <a:rPr lang="en-US" dirty="0"/>
              <a:t>(10 minutes)</a:t>
            </a:r>
          </a:p>
          <a:p>
            <a:r>
              <a:rPr lang="en-US" b="1" dirty="0"/>
              <a:t>Draft exchange</a:t>
            </a:r>
            <a:r>
              <a:rPr lang="en-US" dirty="0"/>
              <a:t> (10 minutes)</a:t>
            </a:r>
          </a:p>
          <a:p>
            <a:r>
              <a:rPr lang="en-US" b="1" dirty="0"/>
              <a:t>Discussion</a:t>
            </a:r>
            <a:r>
              <a:rPr lang="en-US" dirty="0"/>
              <a:t> (20 minutes)</a:t>
            </a:r>
          </a:p>
          <a:p>
            <a:r>
              <a:rPr lang="en-US" b="1" dirty="0"/>
              <a:t>Revision plan </a:t>
            </a:r>
            <a:r>
              <a:rPr lang="en-US" dirty="0"/>
              <a:t>(5 minutes)</a:t>
            </a:r>
          </a:p>
        </p:txBody>
      </p:sp>
    </p:spTree>
    <p:extLst>
      <p:ext uri="{BB962C8B-B14F-4D97-AF65-F5344CB8AC3E}">
        <p14:creationId xmlns:p14="http://schemas.microsoft.com/office/powerpoint/2010/main" val="185229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1" y="325225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some characteristics of a strong cumulative self-evaluation? </a:t>
            </a:r>
          </a:p>
        </p:txBody>
      </p:sp>
    </p:spTree>
    <p:extLst>
      <p:ext uri="{BB962C8B-B14F-4D97-AF65-F5344CB8AC3E}">
        <p14:creationId xmlns:p14="http://schemas.microsoft.com/office/powerpoint/2010/main" val="89725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5451" y="3252257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are some characteristics of a strong cumulative self-evaluation? </a:t>
            </a:r>
          </a:p>
          <a:p>
            <a:r>
              <a:rPr lang="en-US" dirty="0"/>
              <a:t>Easy to read</a:t>
            </a:r>
          </a:p>
          <a:p>
            <a:r>
              <a:rPr lang="en-US" dirty="0"/>
              <a:t>Speaks to an interdisciplinary audience</a:t>
            </a:r>
          </a:p>
          <a:p>
            <a:r>
              <a:rPr lang="en-US" dirty="0"/>
              <a:t>Balances between professional and personal </a:t>
            </a:r>
          </a:p>
          <a:p>
            <a:r>
              <a:rPr lang="en-US" dirty="0"/>
              <a:t>Explains the importance of highlighted achievements </a:t>
            </a:r>
          </a:p>
        </p:txBody>
      </p:sp>
    </p:spTree>
    <p:extLst>
      <p:ext uri="{BB962C8B-B14F-4D97-AF65-F5344CB8AC3E}">
        <p14:creationId xmlns:p14="http://schemas.microsoft.com/office/powerpoint/2010/main" val="394185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PARSE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26. Self evaluation: </a:t>
            </a:r>
          </a:p>
          <a:p>
            <a:pPr marL="0" indent="0">
              <a:buNone/>
            </a:pPr>
            <a:r>
              <a:rPr lang="en-US" dirty="0"/>
              <a:t>In preparation for the Annual Evaluation, faculty members should review the year’s activities and accomplishments in light of their overall goals.</a:t>
            </a:r>
          </a:p>
          <a:p>
            <a:pPr marL="0" indent="0">
              <a:buNone/>
            </a:pPr>
            <a:r>
              <a:rPr lang="en-US" dirty="0"/>
              <a:t>Candidates for reappointment should supply a cumulative evaluation of their work, beginning with a focus on the immediately preceding year, followed by a summary of prior years. </a:t>
            </a:r>
          </a:p>
          <a:p>
            <a:pPr marL="0" indent="0">
              <a:buNone/>
            </a:pPr>
            <a:r>
              <a:rPr lang="en-US" dirty="0"/>
              <a:t>Candidates for </a:t>
            </a:r>
            <a:r>
              <a:rPr lang="en-US" b="1" dirty="0"/>
              <a:t>tenure</a:t>
            </a:r>
            <a:r>
              <a:rPr lang="en-US" dirty="0"/>
              <a:t> should evaluate their work since their </a:t>
            </a:r>
            <a:r>
              <a:rPr lang="en-US" b="1" dirty="0"/>
              <a:t>initial appointment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Candidates for </a:t>
            </a:r>
            <a:r>
              <a:rPr lang="en-US" b="1" dirty="0"/>
              <a:t>promotion</a:t>
            </a:r>
            <a:r>
              <a:rPr lang="en-US" dirty="0"/>
              <a:t> should evaluate their work since their </a:t>
            </a:r>
            <a:r>
              <a:rPr lang="en-US" b="1" dirty="0"/>
              <a:t>last promotion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In a </a:t>
            </a:r>
            <a:r>
              <a:rPr lang="en-US" b="1" dirty="0"/>
              <a:t>succinct</a:t>
            </a:r>
            <a:r>
              <a:rPr lang="en-US" dirty="0"/>
              <a:t> but complete </a:t>
            </a:r>
            <a:r>
              <a:rPr lang="en-US" b="1" dirty="0"/>
              <a:t>narrative</a:t>
            </a:r>
            <a:r>
              <a:rPr lang="en-US" dirty="0"/>
              <a:t>, (normally limited to three pages or fewer, single-spaced) candidates should assess their </a:t>
            </a:r>
            <a:r>
              <a:rPr lang="en-US" b="1" dirty="0"/>
              <a:t>teaching, scholarly and professional growth, and service </a:t>
            </a:r>
            <a:r>
              <a:rPr lang="en-US" dirty="0"/>
              <a:t>and should explain how their activities in these areas contribute to the success of their department and New York City College of Technology. The self-evaluation provides candidates an opportunity to </a:t>
            </a:r>
            <a:r>
              <a:rPr lang="en-US" b="1" dirty="0"/>
              <a:t>reflect on the values, philosophy, and intellectual interests </a:t>
            </a:r>
            <a:r>
              <a:rPr lang="en-US" dirty="0"/>
              <a:t>that inform their teaching and scholarship.  (See the Faculty Personnel Process Guidelines, Section I.B.4 for further guidance.) </a:t>
            </a:r>
          </a:p>
        </p:txBody>
      </p:sp>
    </p:spTree>
    <p:extLst>
      <p:ext uri="{BB962C8B-B14F-4D97-AF65-F5344CB8AC3E}">
        <p14:creationId xmlns:p14="http://schemas.microsoft.com/office/powerpoint/2010/main" val="3886834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with the Drafts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6412" y="2543284"/>
            <a:ext cx="9859367" cy="3366196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Self-reflection</a:t>
            </a:r>
            <a:r>
              <a:rPr lang="en-US" dirty="0"/>
              <a:t> (10 minutes): This step brings you back into the mental space of the work itself, and allows you to </a:t>
            </a:r>
            <a:r>
              <a:rPr lang="en-US" dirty="0" err="1"/>
              <a:t>refamiliarize</a:t>
            </a:r>
            <a:r>
              <a:rPr lang="en-US" dirty="0"/>
              <a:t> yourself with the details of your essay.</a:t>
            </a:r>
          </a:p>
          <a:p>
            <a:r>
              <a:rPr lang="en-US" b="1" dirty="0"/>
              <a:t>Exchange drafts </a:t>
            </a:r>
            <a:r>
              <a:rPr lang="en-US" dirty="0"/>
              <a:t>(10 minutes to read):  Make reader’s notes to yourself, rather than “corrections” for the author, focusing on content rather than grammar.</a:t>
            </a:r>
          </a:p>
          <a:p>
            <a:r>
              <a:rPr lang="en-US" b="1" dirty="0"/>
              <a:t>Discuss </a:t>
            </a:r>
            <a:r>
              <a:rPr lang="en-US" dirty="0"/>
              <a:t>(20 minutes): Use your notes to respond to talking points. WAC Fellows are available to facilitate. </a:t>
            </a:r>
          </a:p>
          <a:p>
            <a:r>
              <a:rPr lang="en-US" b="1" dirty="0"/>
              <a:t>Make a plan</a:t>
            </a:r>
            <a:r>
              <a:rPr lang="en-US" dirty="0"/>
              <a:t> (5 minutes): Prepare for your next step, and schedule time to work.  This will make it easier to return to the mental space of working on this project. </a:t>
            </a:r>
          </a:p>
        </p:txBody>
      </p:sp>
    </p:spTree>
    <p:extLst>
      <p:ext uri="{BB962C8B-B14F-4D97-AF65-F5344CB8AC3E}">
        <p14:creationId xmlns:p14="http://schemas.microsoft.com/office/powerpoint/2010/main" val="214380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217</TotalTime>
  <Words>637</Words>
  <Application>Microsoft Macintosh PowerPoint</Application>
  <PresentationFormat>Widescreen</PresentationFormat>
  <Paragraphs>60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Garamond</vt:lpstr>
      <vt:lpstr>Arial</vt:lpstr>
      <vt:lpstr>Organic</vt:lpstr>
      <vt:lpstr>Self-Evaluation</vt:lpstr>
      <vt:lpstr>Recap of Last Workshop</vt:lpstr>
      <vt:lpstr>City Tech's New Mission Statement</vt:lpstr>
      <vt:lpstr>Guided Peer Review- a WAC Practice</vt:lpstr>
      <vt:lpstr>Today’s Guided Peer Review </vt:lpstr>
      <vt:lpstr>Group Discussion</vt:lpstr>
      <vt:lpstr>Group Discussion</vt:lpstr>
      <vt:lpstr>From the PARSE Instructions</vt:lpstr>
      <vt:lpstr>Work with the Drafts</vt:lpstr>
      <vt:lpstr>Sharing </vt:lpstr>
    </vt:vector>
  </TitlesOfParts>
  <Company>NYCCT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Self-Evaluation</dc:title>
  <dc:creator>Rebecca Devers</dc:creator>
  <cp:lastModifiedBy>Microsoft Office User</cp:lastModifiedBy>
  <cp:revision>43</cp:revision>
  <dcterms:created xsi:type="dcterms:W3CDTF">2015-04-16T13:59:43Z</dcterms:created>
  <dcterms:modified xsi:type="dcterms:W3CDTF">2017-05-15T16:44:52Z</dcterms:modified>
</cp:coreProperties>
</file>