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notesMasterIdLst>
    <p:notesMasterId r:id="rId28"/>
  </p:notesMasterIdLst>
  <p:sldIdLst>
    <p:sldId id="256" r:id="rId2"/>
    <p:sldId id="258" r:id="rId3"/>
    <p:sldId id="257" r:id="rId4"/>
    <p:sldId id="260" r:id="rId5"/>
    <p:sldId id="261" r:id="rId6"/>
    <p:sldId id="262" r:id="rId7"/>
    <p:sldId id="263" r:id="rId8"/>
    <p:sldId id="264" r:id="rId9"/>
    <p:sldId id="265" r:id="rId10"/>
    <p:sldId id="267" r:id="rId11"/>
    <p:sldId id="266" r:id="rId12"/>
    <p:sldId id="268" r:id="rId13"/>
    <p:sldId id="269" r:id="rId14"/>
    <p:sldId id="270" r:id="rId15"/>
    <p:sldId id="271" r:id="rId16"/>
    <p:sldId id="272" r:id="rId17"/>
    <p:sldId id="273" r:id="rId18"/>
    <p:sldId id="282" r:id="rId19"/>
    <p:sldId id="274" r:id="rId20"/>
    <p:sldId id="275" r:id="rId21"/>
    <p:sldId id="278" r:id="rId22"/>
    <p:sldId id="276" r:id="rId23"/>
    <p:sldId id="277"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1" autoAdjust="0"/>
    <p:restoredTop sz="94660"/>
  </p:normalViewPr>
  <p:slideViewPr>
    <p:cSldViewPr snapToGrid="0">
      <p:cViewPr varScale="1">
        <p:scale>
          <a:sx n="70" d="100"/>
          <a:sy n="70" d="100"/>
        </p:scale>
        <p:origin x="43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E1A64-9A71-4445-8804-B99ED2BF375F}" type="datetimeFigureOut">
              <a:rPr lang="en-US" smtClean="0"/>
              <a:t>9/1/2023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6B2460-F17B-43A3-90C2-DA428013676A}" type="slidenum">
              <a:rPr lang="en-US" smtClean="0"/>
              <a:t>‹#›</a:t>
            </a:fld>
            <a:endParaRPr lang="en-US"/>
          </a:p>
        </p:txBody>
      </p:sp>
    </p:spTree>
    <p:extLst>
      <p:ext uri="{BB962C8B-B14F-4D97-AF65-F5344CB8AC3E}">
        <p14:creationId xmlns:p14="http://schemas.microsoft.com/office/powerpoint/2010/main" val="4210134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6B2460-F17B-43A3-90C2-DA428013676A}" type="slidenum">
              <a:rPr lang="en-US" smtClean="0"/>
              <a:t>4</a:t>
            </a:fld>
            <a:endParaRPr lang="en-US"/>
          </a:p>
        </p:txBody>
      </p:sp>
    </p:spTree>
    <p:extLst>
      <p:ext uri="{BB962C8B-B14F-4D97-AF65-F5344CB8AC3E}">
        <p14:creationId xmlns:p14="http://schemas.microsoft.com/office/powerpoint/2010/main" val="3887790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strongly recommend that you include a statement in your syllabus or course materials that lets students know that they may be receiving emails during the semester. Potential language: </a:t>
            </a:r>
          </a:p>
          <a:p>
            <a:r>
              <a:rPr lang="en-US" sz="1200" kern="1200" dirty="0">
                <a:solidFill>
                  <a:schemeClr val="tx1"/>
                </a:solidFill>
                <a:effectLst/>
                <a:latin typeface="+mn-lt"/>
                <a:ea typeface="+mn-ea"/>
                <a:cs typeface="+mn-cs"/>
              </a:rPr>
              <a:t>“Throughout the semester, I may send you messages about how you are doing in this class. If the message indicates that there is something you need to work on, you may be contacted by the Student Success Center. A Student Success Center Coach will reach out to you by phone, text, and email to offer support and suggest additional resources to support your success in this course. I encourage you to respond and work with the Student Success Center to improve your performance in our class.”</a:t>
            </a:r>
          </a:p>
          <a:p>
            <a:endParaRPr lang="en-US" dirty="0"/>
          </a:p>
        </p:txBody>
      </p:sp>
      <p:sp>
        <p:nvSpPr>
          <p:cNvPr id="4" name="Slide Number Placeholder 3"/>
          <p:cNvSpPr>
            <a:spLocks noGrp="1"/>
          </p:cNvSpPr>
          <p:nvPr>
            <p:ph type="sldNum" sz="quarter" idx="5"/>
          </p:nvPr>
        </p:nvSpPr>
        <p:spPr/>
        <p:txBody>
          <a:bodyPr/>
          <a:lstStyle/>
          <a:p>
            <a:fld id="{6A6B2460-F17B-43A3-90C2-DA428013676A}" type="slidenum">
              <a:rPr lang="en-US" smtClean="0"/>
              <a:t>7</a:t>
            </a:fld>
            <a:endParaRPr lang="en-US"/>
          </a:p>
        </p:txBody>
      </p:sp>
    </p:spTree>
    <p:extLst>
      <p:ext uri="{BB962C8B-B14F-4D97-AF65-F5344CB8AC3E}">
        <p14:creationId xmlns:p14="http://schemas.microsoft.com/office/powerpoint/2010/main" val="870008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6B2460-F17B-43A3-90C2-DA428013676A}" type="slidenum">
              <a:rPr lang="en-US" smtClean="0"/>
              <a:t>24</a:t>
            </a:fld>
            <a:endParaRPr lang="en-US"/>
          </a:p>
        </p:txBody>
      </p:sp>
    </p:spTree>
    <p:extLst>
      <p:ext uri="{BB962C8B-B14F-4D97-AF65-F5344CB8AC3E}">
        <p14:creationId xmlns:p14="http://schemas.microsoft.com/office/powerpoint/2010/main" val="2075728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9/1/2023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8124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2040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9/1/2023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4313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9/1/2023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68981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9/1/2023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796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01461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509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39465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9/1/2023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6760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79582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9/1/2023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3153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99972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3053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67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1970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935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616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9/1/2023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05073103"/>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citytech.cuny.edu/ssc" TargetMode="External"/><Relationship Id="rId2" Type="http://schemas.openxmlformats.org/officeDocument/2006/relationships/image" Target="../media/image3.png"/><Relationship Id="rId1" Type="http://schemas.openxmlformats.org/officeDocument/2006/relationships/slideLayout" Target="../slideLayouts/slideLayout8.xml"/><Relationship Id="rId5" Type="http://schemas.openxmlformats.org/officeDocument/2006/relationships/hyperlink" Target="mailto:Sparuolo@citytech.cuny.edu" TargetMode="External"/><Relationship Id="rId4" Type="http://schemas.openxmlformats.org/officeDocument/2006/relationships/hyperlink" Target="mailto:StudentSuccessCenter@citytech.cuny.edu"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itytech.yuja.com/V/Video?v=7156463&amp;a=38101479" TargetMode="External"/><Relationship Id="rId2" Type="http://schemas.openxmlformats.org/officeDocument/2006/relationships/hyperlink" Target="mailto:navigate@citytech.cuny.edu"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C6C50-1893-464A-A7FA-98ED46C42A88}"/>
              </a:ext>
            </a:extLst>
          </p:cNvPr>
          <p:cNvSpPr>
            <a:spLocks noGrp="1"/>
          </p:cNvSpPr>
          <p:nvPr>
            <p:ph type="ctrTitle"/>
          </p:nvPr>
        </p:nvSpPr>
        <p:spPr/>
        <p:txBody>
          <a:bodyPr/>
          <a:lstStyle/>
          <a:p>
            <a:r>
              <a:rPr lang="en-US" dirty="0"/>
              <a:t>alerts reporting and Intervention</a:t>
            </a:r>
          </a:p>
        </p:txBody>
      </p:sp>
      <p:sp>
        <p:nvSpPr>
          <p:cNvPr id="3" name="Subtitle 2">
            <a:extLst>
              <a:ext uri="{FF2B5EF4-FFF2-40B4-BE49-F238E27FC236}">
                <a16:creationId xmlns:a16="http://schemas.microsoft.com/office/drawing/2014/main" id="{3DBC1C2E-667E-4A6C-ACF4-96AF950CE9EB}"/>
              </a:ext>
            </a:extLst>
          </p:cNvPr>
          <p:cNvSpPr>
            <a:spLocks noGrp="1"/>
          </p:cNvSpPr>
          <p:nvPr>
            <p:ph type="subTitle" idx="1"/>
          </p:nvPr>
        </p:nvSpPr>
        <p:spPr/>
        <p:txBody>
          <a:bodyPr/>
          <a:lstStyle/>
          <a:p>
            <a:r>
              <a:rPr lang="en-US" dirty="0"/>
              <a:t>Information for Faculty</a:t>
            </a:r>
          </a:p>
        </p:txBody>
      </p:sp>
    </p:spTree>
    <p:extLst>
      <p:ext uri="{BB962C8B-B14F-4D97-AF65-F5344CB8AC3E}">
        <p14:creationId xmlns:p14="http://schemas.microsoft.com/office/powerpoint/2010/main" val="3228398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675308"/>
            <a:ext cx="6873240" cy="1600200"/>
          </a:xfrm>
        </p:spPr>
        <p:txBody>
          <a:bodyPr>
            <a:normAutofit/>
          </a:bodyPr>
          <a:lstStyle/>
          <a:p>
            <a:r>
              <a:rPr lang="en-US" dirty="0"/>
              <a:t>No longer attending course </a:t>
            </a:r>
            <a:br>
              <a:rPr lang="en-US" dirty="0"/>
            </a:br>
            <a:r>
              <a:rPr lang="en-US" dirty="0"/>
              <a:t>(in-person or hybrid)</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275508"/>
            <a:ext cx="6873240" cy="3943177"/>
          </a:xfrm>
          <a:ln>
            <a:solidFill>
              <a:schemeClr val="accent1"/>
            </a:solidFill>
          </a:ln>
        </p:spPr>
        <p:txBody>
          <a:bodyPr>
            <a:noAutofit/>
          </a:bodyPr>
          <a:lstStyle/>
          <a:p>
            <a:r>
              <a:rPr lang="en-US" sz="1800" dirty="0"/>
              <a:t>Student has stopped attending course (in-person or hybrid). </a:t>
            </a:r>
          </a:p>
          <a:p>
            <a:r>
              <a:rPr lang="en-US" sz="1800" i="1" dirty="0"/>
              <a:t>*Only for use after VOE deadline*</a:t>
            </a:r>
          </a:p>
          <a:p>
            <a:r>
              <a:rPr lang="en-US" sz="1800" b="1" dirty="0"/>
              <a:t>COMMENTS</a:t>
            </a:r>
          </a:p>
          <a:p>
            <a:pPr marL="285750" indent="-285750">
              <a:buFont typeface="Arial" panose="020B0604020202020204" pitchFamily="34" charset="0"/>
              <a:buChar char="•"/>
            </a:pPr>
            <a:r>
              <a:rPr lang="en-US" sz="1800" dirty="0"/>
              <a:t>last date of attendance/contact with student</a:t>
            </a:r>
          </a:p>
          <a:p>
            <a:pPr marL="285750" indent="-285750">
              <a:buFont typeface="Arial" panose="020B0604020202020204" pitchFamily="34" charset="0"/>
              <a:buChar char="•"/>
            </a:pPr>
            <a:r>
              <a:rPr lang="en-US" sz="1800" dirty="0"/>
              <a:t>type of contact</a:t>
            </a:r>
          </a:p>
          <a:p>
            <a:pPr marL="285750" indent="-285750">
              <a:buFont typeface="Arial" panose="020B0604020202020204" pitchFamily="34" charset="0"/>
              <a:buChar char="•"/>
            </a:pPr>
            <a:r>
              <a:rPr lang="en-US" sz="1800" dirty="0"/>
              <a:t>do not include personal details</a:t>
            </a:r>
          </a:p>
          <a:p>
            <a:r>
              <a:rPr lang="en-US" sz="1800" b="1" dirty="0"/>
              <a:t>ACTIONS</a:t>
            </a:r>
          </a:p>
          <a:p>
            <a:pPr marL="285750" indent="-285750">
              <a:buFont typeface="Arial" panose="020B0604020202020204" pitchFamily="34" charset="0"/>
              <a:buChar char="•"/>
            </a:pPr>
            <a:r>
              <a:rPr lang="en-US" sz="1800" dirty="0"/>
              <a:t>Opens case with SSC</a:t>
            </a:r>
          </a:p>
          <a:p>
            <a:pPr marL="285750" indent="-285750">
              <a:buFont typeface="Arial" panose="020B0604020202020204" pitchFamily="34" charset="0"/>
              <a:buChar char="•"/>
            </a:pPr>
            <a:r>
              <a:rPr lang="en-US" sz="1800" dirty="0"/>
              <a:t>Student receives email</a:t>
            </a:r>
          </a:p>
          <a:p>
            <a:pPr marL="285750" indent="-285750">
              <a:buFont typeface="Arial" panose="020B0604020202020204" pitchFamily="34" charset="0"/>
              <a:buChar char="•"/>
            </a:pPr>
            <a:r>
              <a:rPr lang="en-US" sz="1800" dirty="0"/>
              <a:t>Follow-up from SSC Coach or ASAP/ACE/CSTEP/ EDGE/SEEK advisor within 3 business days</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1388362"/>
            <a:ext cx="3776662" cy="4832092"/>
          </a:xfrm>
          <a:prstGeom prst="rect">
            <a:avLst/>
          </a:prstGeom>
          <a:noFill/>
          <a:ln>
            <a:solidFill>
              <a:schemeClr val="accent1"/>
            </a:solidFill>
          </a:ln>
        </p:spPr>
        <p:txBody>
          <a:bodyPr wrap="square" rtlCol="0">
            <a:spAutoFit/>
          </a:bodyPr>
          <a:lstStyle/>
          <a:p>
            <a:r>
              <a:rPr lang="en-US" sz="1400" dirty="0"/>
              <a:t>SUBJECT: Concerned about you missing class</a:t>
            </a:r>
          </a:p>
          <a:p>
            <a:endParaRPr lang="en-US" sz="1400" dirty="0"/>
          </a:p>
          <a:p>
            <a:r>
              <a:rPr lang="en-US" sz="1400" dirty="0"/>
              <a:t>Dear STUDENT NAME,</a:t>
            </a:r>
          </a:p>
          <a:p>
            <a:r>
              <a:rPr lang="en-US" sz="1400" dirty="0"/>
              <a:t> </a:t>
            </a:r>
          </a:p>
          <a:p>
            <a:r>
              <a:rPr lang="en-US" sz="1400" dirty="0"/>
              <a:t>I want to check in with you to make sure that everything is okay because I have not seen you in CLASS NUMBER class recently. Please email me or come to my office hours as soon as you can so that we can make a plan together for you to catch up and have a successful semester.</a:t>
            </a:r>
          </a:p>
          <a:p>
            <a:r>
              <a:rPr lang="en-US" sz="1400" dirty="0"/>
              <a:t> </a:t>
            </a:r>
          </a:p>
          <a:p>
            <a:r>
              <a:rPr lang="en-US" sz="1400" dirty="0"/>
              <a:t>I’ve also shared this message with the Student Success Center, and one of their success coaches will be reaching out to you as well to check in. I hope to see you in class again soon!</a:t>
            </a:r>
          </a:p>
          <a:p>
            <a:r>
              <a:rPr lang="en-US" sz="1400" dirty="0"/>
              <a:t> </a:t>
            </a:r>
          </a:p>
          <a:p>
            <a:r>
              <a:rPr lang="en-US" sz="1400" dirty="0"/>
              <a:t>Sincerely,</a:t>
            </a:r>
          </a:p>
          <a:p>
            <a:r>
              <a:rPr lang="en-US" sz="1400" dirty="0"/>
              <a:t>PROFESSOR NAME</a:t>
            </a:r>
            <a:endParaRPr lang="en-US" sz="1400" dirty="0">
              <a:effectLst/>
            </a:endParaRPr>
          </a:p>
        </p:txBody>
      </p:sp>
    </p:spTree>
    <p:extLst>
      <p:ext uri="{BB962C8B-B14F-4D97-AF65-F5344CB8AC3E}">
        <p14:creationId xmlns:p14="http://schemas.microsoft.com/office/powerpoint/2010/main" val="370453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5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1500"/>
                                        <p:tgtEl>
                                          <p:spTgt spid="3">
                                            <p:txEl>
                                              <p:pRg st="9" end="9"/>
                                            </p:txEl>
                                          </p:spTgt>
                                        </p:tgtEl>
                                      </p:cBhvr>
                                    </p:animEffect>
                                  </p:childTnLst>
                                </p:cTn>
                              </p:par>
                            </p:childTnLst>
                          </p:cTn>
                        </p:par>
                        <p:par>
                          <p:cTn id="38" fill="hold">
                            <p:stCondLst>
                              <p:cond delay="1500"/>
                            </p:stCondLst>
                            <p:childTnLst>
                              <p:par>
                                <p:cTn id="39" presetID="10" presetClass="entr" presetSubtype="0"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795323"/>
            <a:ext cx="6873240" cy="1600200"/>
          </a:xfrm>
        </p:spPr>
        <p:txBody>
          <a:bodyPr>
            <a:normAutofit/>
          </a:bodyPr>
          <a:lstStyle/>
          <a:p>
            <a:r>
              <a:rPr lang="en-US" dirty="0"/>
              <a:t>No longer participating in course (online)</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395523"/>
            <a:ext cx="6873240" cy="3823161"/>
          </a:xfrm>
          <a:ln>
            <a:solidFill>
              <a:schemeClr val="accent1"/>
            </a:solidFill>
          </a:ln>
        </p:spPr>
        <p:txBody>
          <a:bodyPr>
            <a:normAutofit fontScale="92500" lnSpcReduction="10000"/>
          </a:bodyPr>
          <a:lstStyle/>
          <a:p>
            <a:r>
              <a:rPr lang="en-US" sz="1800" dirty="0"/>
              <a:t>Student has stopped participating in course or academically-related activity (online). </a:t>
            </a:r>
          </a:p>
          <a:p>
            <a:r>
              <a:rPr lang="en-US" sz="1800" i="1" dirty="0"/>
              <a:t>*Only for use after VOE deadline*</a:t>
            </a:r>
          </a:p>
          <a:p>
            <a:r>
              <a:rPr lang="en-US" sz="1800" b="1" dirty="0"/>
              <a:t>COMMENTS</a:t>
            </a:r>
          </a:p>
          <a:p>
            <a:pPr marL="285750" indent="-285750">
              <a:buFont typeface="Arial" panose="020B0604020202020204" pitchFamily="34" charset="0"/>
              <a:buChar char="•"/>
            </a:pPr>
            <a:r>
              <a:rPr lang="en-US" sz="1800" dirty="0"/>
              <a:t>last date of participation/contact with student</a:t>
            </a:r>
          </a:p>
          <a:p>
            <a:pPr marL="285750" indent="-285750">
              <a:buFont typeface="Arial" panose="020B0604020202020204" pitchFamily="34" charset="0"/>
              <a:buChar char="•"/>
            </a:pPr>
            <a:r>
              <a:rPr lang="en-US" sz="1800" dirty="0"/>
              <a:t>type of contact</a:t>
            </a:r>
          </a:p>
          <a:p>
            <a:pPr marL="285750" indent="-285750">
              <a:buFont typeface="Arial" panose="020B0604020202020204" pitchFamily="34" charset="0"/>
              <a:buChar char="•"/>
            </a:pPr>
            <a:r>
              <a:rPr lang="en-US" sz="1800" dirty="0"/>
              <a:t>do not include personal details</a:t>
            </a:r>
          </a:p>
          <a:p>
            <a:r>
              <a:rPr lang="en-US" sz="1800" b="1" dirty="0"/>
              <a:t>ACTIONS</a:t>
            </a:r>
          </a:p>
          <a:p>
            <a:pPr marL="285750" indent="-285750">
              <a:buFont typeface="Arial" panose="020B0604020202020204" pitchFamily="34" charset="0"/>
              <a:buChar char="•"/>
            </a:pPr>
            <a:r>
              <a:rPr lang="en-US" sz="1800" dirty="0"/>
              <a:t>Opens case with SSC</a:t>
            </a:r>
          </a:p>
          <a:p>
            <a:pPr marL="285750" indent="-285750">
              <a:buFont typeface="Arial" panose="020B0604020202020204" pitchFamily="34" charset="0"/>
              <a:buChar char="•"/>
            </a:pPr>
            <a:r>
              <a:rPr lang="en-US" sz="1800" dirty="0"/>
              <a:t>Student receives email</a:t>
            </a:r>
          </a:p>
          <a:p>
            <a:pPr marL="285750" indent="-285750">
              <a:buFont typeface="Arial" panose="020B0604020202020204" pitchFamily="34" charset="0"/>
              <a:buChar char="•"/>
            </a:pPr>
            <a:r>
              <a:rPr lang="en-US" sz="1800" dirty="0"/>
              <a:t>Follow-up from SSC Coach or ASAP/ACE/CSTEP/ EDGE/SEEK advisor within 3 business days</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1373122"/>
            <a:ext cx="3776662" cy="4832092"/>
          </a:xfrm>
          <a:prstGeom prst="rect">
            <a:avLst/>
          </a:prstGeom>
          <a:noFill/>
          <a:ln>
            <a:solidFill>
              <a:schemeClr val="accent1"/>
            </a:solidFill>
          </a:ln>
        </p:spPr>
        <p:txBody>
          <a:bodyPr wrap="square" rtlCol="0">
            <a:spAutoFit/>
          </a:bodyPr>
          <a:lstStyle/>
          <a:p>
            <a:r>
              <a:rPr lang="en-US" sz="1400" dirty="0"/>
              <a:t>SUBJECT: Concerned about you missing class</a:t>
            </a:r>
          </a:p>
          <a:p>
            <a:endParaRPr lang="en-US" sz="1400" dirty="0"/>
          </a:p>
          <a:p>
            <a:r>
              <a:rPr lang="en-US" sz="1400" dirty="0"/>
              <a:t>Dear STUDENT NAME</a:t>
            </a:r>
          </a:p>
          <a:p>
            <a:r>
              <a:rPr lang="en-US" sz="1400" dirty="0"/>
              <a:t> </a:t>
            </a:r>
          </a:p>
          <a:p>
            <a:r>
              <a:rPr lang="en-US" sz="1400" dirty="0"/>
              <a:t>I want to check in with you to make sure that everything is okay because I have not seen you participating in CLASS NUMBER class recently. Please email me or attend my office hours as soon as you can so that we can make a plan together for you to catch up and have a successful semester.</a:t>
            </a:r>
          </a:p>
          <a:p>
            <a:r>
              <a:rPr lang="en-US" sz="1400" dirty="0"/>
              <a:t> </a:t>
            </a:r>
          </a:p>
          <a:p>
            <a:r>
              <a:rPr lang="en-US" sz="1400" dirty="0"/>
              <a:t>I’ve also shared this message with the Student Success Center, and one of their success coaches will be reaching out to you as well to check in. I hope to see you participating in class again soon!</a:t>
            </a:r>
          </a:p>
          <a:p>
            <a:r>
              <a:rPr lang="en-US" sz="1400" dirty="0"/>
              <a:t> </a:t>
            </a:r>
          </a:p>
          <a:p>
            <a:r>
              <a:rPr lang="en-US" sz="1400" dirty="0"/>
              <a:t>Sincerely,</a:t>
            </a:r>
          </a:p>
          <a:p>
            <a:r>
              <a:rPr lang="en-US" sz="1400" dirty="0"/>
              <a:t>PROFESSOR NAME</a:t>
            </a:r>
          </a:p>
        </p:txBody>
      </p:sp>
    </p:spTree>
    <p:extLst>
      <p:ext uri="{BB962C8B-B14F-4D97-AF65-F5344CB8AC3E}">
        <p14:creationId xmlns:p14="http://schemas.microsoft.com/office/powerpoint/2010/main" val="215383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5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1500"/>
                                        <p:tgtEl>
                                          <p:spTgt spid="3">
                                            <p:txEl>
                                              <p:pRg st="9" end="9"/>
                                            </p:txEl>
                                          </p:spTgt>
                                        </p:tgtEl>
                                      </p:cBhvr>
                                    </p:animEffect>
                                  </p:childTnLst>
                                </p:cTn>
                              </p:par>
                            </p:childTnLst>
                          </p:cTn>
                        </p:par>
                        <p:par>
                          <p:cTn id="38" fill="hold">
                            <p:stCondLst>
                              <p:cond delay="1500"/>
                            </p:stCondLst>
                            <p:childTnLst>
                              <p:par>
                                <p:cTn id="39" presetID="10" presetClass="entr" presetSubtype="0"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666744"/>
            <a:ext cx="6873240" cy="1600200"/>
          </a:xfrm>
        </p:spPr>
        <p:txBody>
          <a:bodyPr>
            <a:normAutofit/>
          </a:bodyPr>
          <a:lstStyle/>
          <a:p>
            <a:r>
              <a:rPr lang="en-US" dirty="0"/>
              <a:t>Technology device needed</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266945"/>
            <a:ext cx="10641842" cy="3951740"/>
          </a:xfrm>
          <a:ln>
            <a:solidFill>
              <a:schemeClr val="accent1"/>
            </a:solidFill>
          </a:ln>
        </p:spPr>
        <p:txBody>
          <a:bodyPr>
            <a:normAutofit/>
          </a:bodyPr>
          <a:lstStyle/>
          <a:p>
            <a:r>
              <a:rPr lang="en-US" dirty="0"/>
              <a:t>Student may need device or internet assistance. </a:t>
            </a:r>
          </a:p>
          <a:p>
            <a:r>
              <a:rPr lang="en-US" b="1" dirty="0"/>
              <a:t>COMMENTS</a:t>
            </a:r>
          </a:p>
          <a:p>
            <a:pPr marL="285750" indent="-285750">
              <a:buFont typeface="Arial" panose="020B0604020202020204" pitchFamily="34" charset="0"/>
              <a:buChar char="•"/>
            </a:pPr>
            <a:r>
              <a:rPr lang="en-US" dirty="0"/>
              <a:t>If student has expressed a specific need, the device needed</a:t>
            </a:r>
          </a:p>
          <a:p>
            <a:pPr marL="285750" indent="-285750">
              <a:buFont typeface="Arial" panose="020B0604020202020204" pitchFamily="34" charset="0"/>
              <a:buChar char="•"/>
            </a:pPr>
            <a:r>
              <a:rPr lang="en-US" dirty="0"/>
              <a:t>If not, what you have observed (e.g. frequent connectivity issues during class; inability to turn in homework in a specified format)</a:t>
            </a:r>
          </a:p>
          <a:p>
            <a:pPr marL="285750" indent="-285750">
              <a:buFont typeface="Arial" panose="020B0604020202020204" pitchFamily="34" charset="0"/>
              <a:buChar char="•"/>
            </a:pPr>
            <a:r>
              <a:rPr lang="en-US" dirty="0"/>
              <a:t>Any discipline-specific device needs for hardware or software</a:t>
            </a:r>
          </a:p>
          <a:p>
            <a:r>
              <a:rPr lang="en-US" b="1" dirty="0"/>
              <a:t>ACTIONS</a:t>
            </a:r>
          </a:p>
          <a:p>
            <a:pPr marL="285750" indent="-285750">
              <a:buFont typeface="Arial" panose="020B0604020202020204" pitchFamily="34" charset="0"/>
              <a:buChar char="•"/>
            </a:pPr>
            <a:r>
              <a:rPr lang="en-US" dirty="0"/>
              <a:t>Opens Case with SSC</a:t>
            </a:r>
          </a:p>
          <a:p>
            <a:pPr marL="285750" indent="-285750">
              <a:buFont typeface="Arial" panose="020B0604020202020204" pitchFamily="34" charset="0"/>
              <a:buChar char="•"/>
            </a:pPr>
            <a:r>
              <a:rPr lang="en-US" dirty="0"/>
              <a:t>Student DOES NOT receive email</a:t>
            </a:r>
          </a:p>
          <a:p>
            <a:pPr marL="285750" indent="-285750">
              <a:buFont typeface="Arial" panose="020B0604020202020204" pitchFamily="34" charset="0"/>
              <a:buChar char="•"/>
            </a:pPr>
            <a:r>
              <a:rPr lang="en-US" dirty="0"/>
              <a:t>Follow-up from SSC Coach or ASAP/ACE/CSTEP/EDGE/SEEK advisor within 3 business days</a:t>
            </a:r>
          </a:p>
          <a:p>
            <a:pPr marL="285750" indent="-285750">
              <a:buFont typeface="Arial" panose="020B0604020202020204" pitchFamily="34" charset="0"/>
              <a:buChar char="•"/>
            </a:pPr>
            <a:r>
              <a:rPr lang="en-US" dirty="0"/>
              <a:t>Coach or advisor connects student, if needed, to CIS to obtain a loaner device</a:t>
            </a:r>
          </a:p>
        </p:txBody>
      </p:sp>
    </p:spTree>
    <p:extLst>
      <p:ext uri="{BB962C8B-B14F-4D97-AF65-F5344CB8AC3E}">
        <p14:creationId xmlns:p14="http://schemas.microsoft.com/office/powerpoint/2010/main" val="400568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5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1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766757"/>
            <a:ext cx="6873240" cy="1600200"/>
          </a:xfrm>
        </p:spPr>
        <p:txBody>
          <a:bodyPr>
            <a:normAutofit/>
          </a:bodyPr>
          <a:lstStyle/>
          <a:p>
            <a:r>
              <a:rPr lang="en-US" dirty="0"/>
              <a:t>Technology assistance needed</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799" y="2366957"/>
            <a:ext cx="10682785" cy="3851727"/>
          </a:xfrm>
          <a:ln>
            <a:solidFill>
              <a:schemeClr val="accent1"/>
            </a:solidFill>
          </a:ln>
        </p:spPr>
        <p:txBody>
          <a:bodyPr>
            <a:normAutofit/>
          </a:bodyPr>
          <a:lstStyle/>
          <a:p>
            <a:r>
              <a:rPr lang="en-US" dirty="0"/>
              <a:t>Student may need help using device or online learning tools.</a:t>
            </a:r>
          </a:p>
          <a:p>
            <a:r>
              <a:rPr lang="en-US" b="1" dirty="0"/>
              <a:t>COMMENTS</a:t>
            </a:r>
          </a:p>
          <a:p>
            <a:pPr marL="285750" indent="-285750">
              <a:buFont typeface="Arial" panose="020B0604020202020204" pitchFamily="34" charset="0"/>
              <a:buChar char="•"/>
            </a:pPr>
            <a:r>
              <a:rPr lang="en-US" dirty="0"/>
              <a:t>If student has expressed a specific need, the type of assistance needed</a:t>
            </a:r>
          </a:p>
          <a:p>
            <a:pPr marL="285750" indent="-285750">
              <a:buFont typeface="Arial" panose="020B0604020202020204" pitchFamily="34" charset="0"/>
              <a:buChar char="•"/>
            </a:pPr>
            <a:r>
              <a:rPr lang="en-US" dirty="0"/>
              <a:t>If not, what you have observed (e.g. difficulty using Blackboard)</a:t>
            </a:r>
          </a:p>
          <a:p>
            <a:r>
              <a:rPr lang="en-US" b="1" dirty="0"/>
              <a:t>ACTIONS</a:t>
            </a:r>
          </a:p>
          <a:p>
            <a:pPr marL="285750" indent="-285750">
              <a:buFont typeface="Arial" panose="020B0604020202020204" pitchFamily="34" charset="0"/>
              <a:buChar char="•"/>
            </a:pPr>
            <a:r>
              <a:rPr lang="en-US" dirty="0"/>
              <a:t>Opens Case with SSC</a:t>
            </a:r>
          </a:p>
          <a:p>
            <a:pPr marL="285750" indent="-285750">
              <a:buFont typeface="Arial" panose="020B0604020202020204" pitchFamily="34" charset="0"/>
              <a:buChar char="•"/>
            </a:pPr>
            <a:r>
              <a:rPr lang="en-US" dirty="0"/>
              <a:t>Student DOES NOT receive email</a:t>
            </a:r>
          </a:p>
          <a:p>
            <a:pPr marL="285750" indent="-285750">
              <a:buFont typeface="Arial" panose="020B0604020202020204" pitchFamily="34" charset="0"/>
              <a:buChar char="•"/>
            </a:pPr>
            <a:r>
              <a:rPr lang="en-US" dirty="0"/>
              <a:t>Follow-up from SSC Coach or ASAP/ACE/CSTEP/EDGE/SEEK advisor within 3 business days</a:t>
            </a:r>
          </a:p>
          <a:p>
            <a:pPr marL="285750" indent="-285750">
              <a:buFont typeface="Arial" panose="020B0604020202020204" pitchFamily="34" charset="0"/>
              <a:buChar char="•"/>
            </a:pPr>
            <a:r>
              <a:rPr lang="en-US" dirty="0"/>
              <a:t>Coach or advisor connects student, if requested, to CIS or </a:t>
            </a:r>
            <a:r>
              <a:rPr lang="en-US" dirty="0" err="1"/>
              <a:t>iTec</a:t>
            </a:r>
            <a:r>
              <a:rPr lang="en-US" dirty="0"/>
              <a:t> for assistance</a:t>
            </a:r>
          </a:p>
        </p:txBody>
      </p:sp>
    </p:spTree>
    <p:extLst>
      <p:ext uri="{BB962C8B-B14F-4D97-AF65-F5344CB8AC3E}">
        <p14:creationId xmlns:p14="http://schemas.microsoft.com/office/powerpoint/2010/main" val="182893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766750"/>
            <a:ext cx="6873240" cy="1600200"/>
          </a:xfrm>
        </p:spPr>
        <p:txBody>
          <a:bodyPr>
            <a:normAutofit/>
          </a:bodyPr>
          <a:lstStyle/>
          <a:p>
            <a:r>
              <a:rPr lang="en-US" dirty="0"/>
              <a:t>College affordability concerns</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366950"/>
            <a:ext cx="11018520" cy="4323410"/>
          </a:xfrm>
          <a:ln>
            <a:solidFill>
              <a:schemeClr val="accent1"/>
            </a:solidFill>
          </a:ln>
        </p:spPr>
        <p:txBody>
          <a:bodyPr>
            <a:normAutofit lnSpcReduction="10000"/>
          </a:bodyPr>
          <a:lstStyle/>
          <a:p>
            <a:r>
              <a:rPr lang="en-US" sz="1800" dirty="0"/>
              <a:t>Student expresses concern paying for school-related costs: tuition, books, supplies, technology, etc.</a:t>
            </a:r>
          </a:p>
          <a:p>
            <a:r>
              <a:rPr lang="en-US" sz="1800" b="1" dirty="0"/>
              <a:t>COMMENTS</a:t>
            </a:r>
          </a:p>
          <a:p>
            <a:pPr marL="285750" indent="-285750">
              <a:buFont typeface="Arial" panose="020B0604020202020204" pitchFamily="34" charset="0"/>
              <a:buChar char="•"/>
            </a:pPr>
            <a:r>
              <a:rPr lang="en-US" sz="1800" dirty="0"/>
              <a:t>Student expressed a specific area of concern (tuition, supplies)</a:t>
            </a:r>
          </a:p>
          <a:p>
            <a:pPr marL="285750" indent="-285750">
              <a:buFont typeface="Arial" panose="020B0604020202020204" pitchFamily="34" charset="0"/>
              <a:buChar char="•"/>
            </a:pPr>
            <a:r>
              <a:rPr lang="en-US" sz="1800" dirty="0"/>
              <a:t>What you have observed (inability to purchase textbooks)</a:t>
            </a:r>
          </a:p>
          <a:p>
            <a:pPr marL="285750" indent="-285750">
              <a:buFont typeface="Arial" panose="020B0604020202020204" pitchFamily="34" charset="0"/>
              <a:buChar char="•"/>
            </a:pPr>
            <a:r>
              <a:rPr lang="en-US" sz="1800" dirty="0"/>
              <a:t>Don’t discuss personal situations like health or family details, just the need(s) arising from them</a:t>
            </a:r>
          </a:p>
          <a:p>
            <a:pPr marL="285750" indent="-285750">
              <a:buFont typeface="Arial" panose="020B0604020202020204" pitchFamily="34" charset="0"/>
              <a:buChar char="•"/>
            </a:pPr>
            <a:r>
              <a:rPr lang="en-US" sz="1800" dirty="0"/>
              <a:t>Include best contact information if student shared it</a:t>
            </a:r>
          </a:p>
          <a:p>
            <a:r>
              <a:rPr lang="en-US" sz="1800" b="1" dirty="0"/>
              <a:t>ACTIONS</a:t>
            </a:r>
          </a:p>
          <a:p>
            <a:pPr marL="285750" indent="-285750">
              <a:buFont typeface="Arial" panose="020B0604020202020204" pitchFamily="34" charset="0"/>
              <a:buChar char="•"/>
            </a:pPr>
            <a:r>
              <a:rPr lang="en-US" sz="1800" dirty="0"/>
              <a:t>Opens Case with SSC</a:t>
            </a:r>
          </a:p>
          <a:p>
            <a:pPr marL="285750" indent="-285750">
              <a:buFont typeface="Arial" panose="020B0604020202020204" pitchFamily="34" charset="0"/>
              <a:buChar char="•"/>
            </a:pPr>
            <a:r>
              <a:rPr lang="en-US" sz="1800" dirty="0"/>
              <a:t>Student DOES NOT receive email</a:t>
            </a:r>
          </a:p>
          <a:p>
            <a:pPr marL="285750" indent="-285750">
              <a:buFont typeface="Arial" panose="020B0604020202020204" pitchFamily="34" charset="0"/>
              <a:buChar char="•"/>
            </a:pPr>
            <a:r>
              <a:rPr lang="en-US" sz="1800" dirty="0"/>
              <a:t>Follow-up from SSC Emergency Resource Coordinator within three business days</a:t>
            </a:r>
          </a:p>
          <a:p>
            <a:pPr marL="285750" indent="-285750">
              <a:buFont typeface="Arial" panose="020B0604020202020204" pitchFamily="34" charset="0"/>
              <a:buChar char="•"/>
            </a:pPr>
            <a:r>
              <a:rPr lang="en-US" sz="1800" dirty="0"/>
              <a:t>Coordinator helps connect student with appropriate sources of assistance</a:t>
            </a:r>
          </a:p>
        </p:txBody>
      </p:sp>
    </p:spTree>
    <p:extLst>
      <p:ext uri="{BB962C8B-B14F-4D97-AF65-F5344CB8AC3E}">
        <p14:creationId xmlns:p14="http://schemas.microsoft.com/office/powerpoint/2010/main" val="192249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5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1500"/>
                                        <p:tgtEl>
                                          <p:spTgt spid="3">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fade">
                                      <p:cBhvr>
                                        <p:cTn id="40" dur="1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380990"/>
            <a:ext cx="6873240" cy="1600200"/>
          </a:xfrm>
        </p:spPr>
        <p:txBody>
          <a:bodyPr>
            <a:normAutofit/>
          </a:bodyPr>
          <a:lstStyle/>
          <a:p>
            <a:r>
              <a:rPr lang="en-US" dirty="0"/>
              <a:t>Emergency support needed</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032925"/>
            <a:ext cx="6873240" cy="4185760"/>
          </a:xfrm>
          <a:ln>
            <a:solidFill>
              <a:schemeClr val="accent1"/>
            </a:solidFill>
          </a:ln>
        </p:spPr>
        <p:txBody>
          <a:bodyPr>
            <a:normAutofit lnSpcReduction="10000"/>
          </a:bodyPr>
          <a:lstStyle/>
          <a:p>
            <a:r>
              <a:rPr lang="en-US" sz="1800" dirty="0"/>
              <a:t>Student in need of emergency support/resources, such as: financial, housing, food, legal, etc.</a:t>
            </a:r>
          </a:p>
          <a:p>
            <a:r>
              <a:rPr lang="en-US" sz="1800" b="1" dirty="0"/>
              <a:t>COMMENTS</a:t>
            </a:r>
          </a:p>
          <a:p>
            <a:pPr marL="285750" indent="-285750">
              <a:buFont typeface="Arial" panose="020B0604020202020204" pitchFamily="34" charset="0"/>
              <a:buChar char="•"/>
            </a:pPr>
            <a:r>
              <a:rPr lang="en-US" sz="1800" dirty="0"/>
              <a:t>Include best contact information if student shared it</a:t>
            </a:r>
          </a:p>
          <a:p>
            <a:pPr marL="285750" indent="-285750">
              <a:buFont typeface="Arial" panose="020B0604020202020204" pitchFamily="34" charset="0"/>
              <a:buChar char="•"/>
            </a:pPr>
            <a:r>
              <a:rPr lang="en-US" sz="1800" dirty="0"/>
              <a:t>Keep information very general and omit personal details e.g., “Student mentioned a situation/emergency affecting their housing/family/finances”</a:t>
            </a:r>
          </a:p>
          <a:p>
            <a:r>
              <a:rPr lang="en-US" sz="1800" b="1" dirty="0"/>
              <a:t>ACTIONS</a:t>
            </a:r>
          </a:p>
          <a:p>
            <a:pPr marL="285750" indent="-285750">
              <a:buFont typeface="Arial" panose="020B0604020202020204" pitchFamily="34" charset="0"/>
              <a:buChar char="•"/>
            </a:pPr>
            <a:r>
              <a:rPr lang="en-US" sz="1800" dirty="0"/>
              <a:t>Opens Case with SSC</a:t>
            </a:r>
          </a:p>
          <a:p>
            <a:pPr marL="285750" indent="-285750">
              <a:buFont typeface="Arial" panose="020B0604020202020204" pitchFamily="34" charset="0"/>
              <a:buChar char="•"/>
            </a:pPr>
            <a:r>
              <a:rPr lang="en-US" sz="1800" dirty="0"/>
              <a:t>Student receives email</a:t>
            </a:r>
          </a:p>
          <a:p>
            <a:pPr marL="285750" indent="-285750">
              <a:buFont typeface="Arial" panose="020B0604020202020204" pitchFamily="34" charset="0"/>
              <a:buChar char="•"/>
            </a:pPr>
            <a:r>
              <a:rPr lang="en-US" sz="1800" dirty="0"/>
              <a:t>Follow-up from Emergency Resource Coordinator</a:t>
            </a:r>
          </a:p>
          <a:p>
            <a:pPr marL="285750" indent="-285750">
              <a:buFont typeface="Arial" panose="020B0604020202020204" pitchFamily="34" charset="0"/>
              <a:buChar char="•"/>
            </a:pPr>
            <a:r>
              <a:rPr lang="en-US" sz="1800" dirty="0"/>
              <a:t>Coordinator helps connect student with appropriate sources of assistance</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961642"/>
            <a:ext cx="3776662" cy="5262979"/>
          </a:xfrm>
          <a:prstGeom prst="rect">
            <a:avLst/>
          </a:prstGeom>
          <a:noFill/>
          <a:ln>
            <a:solidFill>
              <a:schemeClr val="accent1"/>
            </a:solidFill>
          </a:ln>
        </p:spPr>
        <p:txBody>
          <a:bodyPr wrap="square" rtlCol="0">
            <a:spAutoFit/>
          </a:bodyPr>
          <a:lstStyle/>
          <a:p>
            <a:r>
              <a:rPr lang="en-US" sz="1200" dirty="0"/>
              <a:t>SUBJECT: City Tech emergency resource support available</a:t>
            </a:r>
          </a:p>
          <a:p>
            <a:endParaRPr lang="en-US" sz="1200" dirty="0"/>
          </a:p>
          <a:p>
            <a:r>
              <a:rPr lang="en-US" sz="1200" dirty="0"/>
              <a:t>Dear STUDENT NAME,</a:t>
            </a:r>
          </a:p>
          <a:p>
            <a:r>
              <a:rPr lang="en-US" sz="1200" dirty="0"/>
              <a:t> </a:t>
            </a:r>
          </a:p>
          <a:p>
            <a:r>
              <a:rPr lang="en-US" sz="1200" dirty="0"/>
              <a:t>I wanted to make sure you’re aware of and connected to the resources and extra support City Tech has available to students who find themselves in emergency situations. I have sent a message to the Student Success Center and someone from there will be reaching out to you as soon as possible to check in. As a reminder, emergency support services are confidential and will not affect your standing in this course.</a:t>
            </a:r>
          </a:p>
          <a:p>
            <a:r>
              <a:rPr lang="en-US" sz="1200" dirty="0"/>
              <a:t> </a:t>
            </a:r>
          </a:p>
          <a:p>
            <a:r>
              <a:rPr lang="en-US" sz="1200" dirty="0"/>
              <a:t>If you would like to get in touch sooner, you can contact the Student Success Center directly. You can visit them in person on the ground floor of the Library Building in room LG-18R (across from the elevators), you can call them (718) 260-5570, you can send them an email StudentSuccessCenter@citytech.cuny.edu, or you can drop into their Zoom room Monday-Saturday from 10am-2pm (Meeting ID: 884 2084 3866).</a:t>
            </a:r>
          </a:p>
          <a:p>
            <a:r>
              <a:rPr lang="en-US" sz="1200" dirty="0"/>
              <a:t> </a:t>
            </a:r>
          </a:p>
          <a:p>
            <a:r>
              <a:rPr lang="en-US" sz="1200" dirty="0"/>
              <a:t>Sincerely,</a:t>
            </a:r>
          </a:p>
          <a:p>
            <a:r>
              <a:rPr lang="en-US" sz="1200" dirty="0"/>
              <a:t>PROFESSOR NAME</a:t>
            </a:r>
            <a:endParaRPr lang="en-US" sz="1200" dirty="0">
              <a:effectLst/>
            </a:endParaRPr>
          </a:p>
        </p:txBody>
      </p:sp>
    </p:spTree>
    <p:extLst>
      <p:ext uri="{BB962C8B-B14F-4D97-AF65-F5344CB8AC3E}">
        <p14:creationId xmlns:p14="http://schemas.microsoft.com/office/powerpoint/2010/main" val="230890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500"/>
                                        <p:tgtEl>
                                          <p:spTgt spid="3">
                                            <p:txEl>
                                              <p:pRg st="8" end="8"/>
                                            </p:txEl>
                                          </p:spTgt>
                                        </p:tgtEl>
                                      </p:cBhvr>
                                    </p:animEffect>
                                  </p:childTnLst>
                                </p:cTn>
                              </p:par>
                            </p:childTnLst>
                          </p:cTn>
                        </p:par>
                        <p:par>
                          <p:cTn id="35" fill="hold">
                            <p:stCondLst>
                              <p:cond delay="1500"/>
                            </p:stCondLst>
                            <p:childTnLst>
                              <p:par>
                                <p:cTn id="36" presetID="10" presetClass="entr" presetSubtype="0"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380990"/>
            <a:ext cx="6873240" cy="1600200"/>
          </a:xfrm>
        </p:spPr>
        <p:txBody>
          <a:bodyPr>
            <a:normAutofit/>
          </a:bodyPr>
          <a:lstStyle/>
          <a:p>
            <a:r>
              <a:rPr lang="en-US" dirty="0"/>
              <a:t>Counseling support needed</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170085"/>
            <a:ext cx="6873240" cy="4185760"/>
          </a:xfrm>
          <a:ln>
            <a:solidFill>
              <a:schemeClr val="accent1"/>
            </a:solidFill>
          </a:ln>
        </p:spPr>
        <p:txBody>
          <a:bodyPr>
            <a:normAutofit fontScale="77500" lnSpcReduction="20000"/>
          </a:bodyPr>
          <a:lstStyle/>
          <a:p>
            <a:r>
              <a:rPr lang="en-US" sz="1900" dirty="0"/>
              <a:t>Student makes comments or demonstrates behaviors indicating the need for trained counseling support. </a:t>
            </a:r>
          </a:p>
          <a:p>
            <a:r>
              <a:rPr lang="en-US" sz="1900" i="1" dirty="0"/>
              <a:t>*Should not be used for emergencies or situations where the safety of the student or those around them is in imminent danger. In that case, please contact Public Safety at 718-260-5550.*</a:t>
            </a:r>
          </a:p>
          <a:p>
            <a:endParaRPr lang="en-US" sz="1000" dirty="0"/>
          </a:p>
          <a:p>
            <a:r>
              <a:rPr lang="en-US" sz="1900" b="1" dirty="0"/>
              <a:t>COMMENTS</a:t>
            </a:r>
          </a:p>
          <a:p>
            <a:pPr marL="285750" indent="-285750">
              <a:buFont typeface="Arial" panose="020B0604020202020204" pitchFamily="34" charset="0"/>
              <a:buChar char="•"/>
            </a:pPr>
            <a:r>
              <a:rPr lang="en-US" sz="1900" dirty="0"/>
              <a:t>Include best contact information if student shared it</a:t>
            </a:r>
          </a:p>
          <a:p>
            <a:pPr marL="285750" indent="-285750">
              <a:buFont typeface="Arial" panose="020B0604020202020204" pitchFamily="34" charset="0"/>
              <a:buChar char="•"/>
            </a:pPr>
            <a:r>
              <a:rPr lang="en-US" sz="1900" dirty="0"/>
              <a:t>Do not diagnose student</a:t>
            </a:r>
          </a:p>
          <a:p>
            <a:pPr marL="285750" indent="-285750">
              <a:buFont typeface="Arial" panose="020B0604020202020204" pitchFamily="34" charset="0"/>
              <a:buChar char="•"/>
            </a:pPr>
            <a:r>
              <a:rPr lang="en-US" sz="1900" dirty="0"/>
              <a:t>Keep information very general and omit personal details </a:t>
            </a:r>
          </a:p>
          <a:p>
            <a:endParaRPr lang="en-US" sz="1000" dirty="0"/>
          </a:p>
          <a:p>
            <a:r>
              <a:rPr lang="en-US" sz="1900" b="1" dirty="0"/>
              <a:t>ACTIONS</a:t>
            </a:r>
          </a:p>
          <a:p>
            <a:pPr marL="285750" indent="-285750">
              <a:buFont typeface="Arial" panose="020B0604020202020204" pitchFamily="34" charset="0"/>
              <a:buChar char="•"/>
            </a:pPr>
            <a:r>
              <a:rPr lang="en-US" sz="1900" dirty="0"/>
              <a:t>Opens Case with SSC</a:t>
            </a:r>
          </a:p>
          <a:p>
            <a:pPr marL="285750" indent="-285750">
              <a:buFont typeface="Arial" panose="020B0604020202020204" pitchFamily="34" charset="0"/>
              <a:buChar char="•"/>
            </a:pPr>
            <a:r>
              <a:rPr lang="en-US" sz="1900" dirty="0"/>
              <a:t>Student receives email</a:t>
            </a:r>
          </a:p>
          <a:p>
            <a:pPr marL="285750" indent="-285750">
              <a:buFont typeface="Arial" panose="020B0604020202020204" pitchFamily="34" charset="0"/>
              <a:buChar char="•"/>
            </a:pPr>
            <a:r>
              <a:rPr lang="en-US" sz="1900" dirty="0"/>
              <a:t>Follow-up from Emergency Resource Coordinator</a:t>
            </a:r>
          </a:p>
          <a:p>
            <a:pPr marL="285750" indent="-285750">
              <a:buFont typeface="Arial" panose="020B0604020202020204" pitchFamily="34" charset="0"/>
              <a:buChar char="•"/>
            </a:pPr>
            <a:r>
              <a:rPr lang="en-US" sz="1900" dirty="0"/>
              <a:t>Coordinator connects student with Counseling</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870202"/>
            <a:ext cx="3776662" cy="5493812"/>
          </a:xfrm>
          <a:prstGeom prst="rect">
            <a:avLst/>
          </a:prstGeom>
          <a:noFill/>
          <a:ln>
            <a:solidFill>
              <a:schemeClr val="accent1"/>
            </a:solidFill>
          </a:ln>
        </p:spPr>
        <p:txBody>
          <a:bodyPr wrap="square" rtlCol="0">
            <a:spAutoFit/>
          </a:bodyPr>
          <a:lstStyle/>
          <a:p>
            <a:r>
              <a:rPr lang="en-US" sz="1300" dirty="0"/>
              <a:t>SUBJECT: City Tech support available</a:t>
            </a:r>
          </a:p>
          <a:p>
            <a:endParaRPr lang="en-US" sz="1300" dirty="0"/>
          </a:p>
          <a:p>
            <a:r>
              <a:rPr lang="en-US" sz="1300" dirty="0"/>
              <a:t>Dear STUDENT NAME,</a:t>
            </a:r>
          </a:p>
          <a:p>
            <a:r>
              <a:rPr lang="en-US" sz="1300" dirty="0"/>
              <a:t> </a:t>
            </a:r>
          </a:p>
          <a:p>
            <a:r>
              <a:rPr lang="en-US" sz="1300" dirty="0"/>
              <a:t>I’ve noticed that you sometimes seem distracted in class, and I am concerned about you. While I am not a professional in this area, many students use City Tech’s counseling services, which range from just someone to talk to in confidence to referrals to external services that can help with more serious situations. </a:t>
            </a:r>
          </a:p>
          <a:p>
            <a:r>
              <a:rPr lang="en-US" sz="1300" dirty="0"/>
              <a:t> </a:t>
            </a:r>
          </a:p>
          <a:p>
            <a:r>
              <a:rPr lang="en-US" sz="1300" dirty="0"/>
              <a:t>I have sent a message to the Student Success Center and someone will be reaching out to you in the next three days. All services are confidential, and after I send these emails I will not be involved or hear about anything you say or do. Just to be clear, your decision about whether or not to use these services will have nothing to do with our course and will not impact your grade in any way. I hope that you’re all right, and that this connection helps you.</a:t>
            </a:r>
          </a:p>
          <a:p>
            <a:r>
              <a:rPr lang="en-US" sz="1300" dirty="0"/>
              <a:t> </a:t>
            </a:r>
          </a:p>
          <a:p>
            <a:r>
              <a:rPr lang="en-US" sz="1300" dirty="0"/>
              <a:t>Sincerely,</a:t>
            </a:r>
          </a:p>
          <a:p>
            <a:r>
              <a:rPr lang="en-US" sz="1300" dirty="0"/>
              <a:t>PROFESSOR NAME</a:t>
            </a:r>
            <a:endParaRPr lang="en-US" sz="1300" dirty="0">
              <a:effectLst/>
            </a:endParaRPr>
          </a:p>
        </p:txBody>
      </p:sp>
    </p:spTree>
    <p:extLst>
      <p:ext uri="{BB962C8B-B14F-4D97-AF65-F5344CB8AC3E}">
        <p14:creationId xmlns:p14="http://schemas.microsoft.com/office/powerpoint/2010/main" val="3924886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1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500"/>
                                        <p:tgtEl>
                                          <p:spTgt spid="3">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1500"/>
                                        <p:tgtEl>
                                          <p:spTgt spid="3">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fade">
                                      <p:cBhvr>
                                        <p:cTn id="34" dur="1500"/>
                                        <p:tgtEl>
                                          <p:spTgt spid="3">
                                            <p:txEl>
                                              <p:pRg st="10" end="10"/>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fade">
                                      <p:cBhvr>
                                        <p:cTn id="37" dur="1500"/>
                                        <p:tgtEl>
                                          <p:spTgt spid="3">
                                            <p:txEl>
                                              <p:pRg st="11" end="11"/>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fade">
                                      <p:cBhvr>
                                        <p:cTn id="40" dur="1500"/>
                                        <p:tgtEl>
                                          <p:spTgt spid="3">
                                            <p:txEl>
                                              <p:pRg st="12" end="12"/>
                                            </p:txEl>
                                          </p:spTgt>
                                        </p:tgtEl>
                                      </p:cBhvr>
                                    </p:animEffect>
                                  </p:childTnLst>
                                </p:cTn>
                              </p:par>
                            </p:childTnLst>
                          </p:cTn>
                        </p:par>
                        <p:par>
                          <p:cTn id="41" fill="hold">
                            <p:stCondLst>
                              <p:cond delay="1500"/>
                            </p:stCondLst>
                            <p:childTnLst>
                              <p:par>
                                <p:cTn id="42" presetID="10" presetClass="entr" presetSubtype="0"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685790"/>
            <a:ext cx="6873240" cy="1600200"/>
          </a:xfrm>
        </p:spPr>
        <p:txBody>
          <a:bodyPr>
            <a:normAutofit/>
          </a:bodyPr>
          <a:lstStyle/>
          <a:p>
            <a:r>
              <a:rPr lang="en-US" dirty="0"/>
              <a:t>Sleeping in class, multiple instances</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316469"/>
            <a:ext cx="10791968" cy="3932695"/>
          </a:xfrm>
          <a:ln>
            <a:solidFill>
              <a:schemeClr val="accent1"/>
            </a:solidFill>
          </a:ln>
        </p:spPr>
        <p:txBody>
          <a:bodyPr>
            <a:normAutofit/>
          </a:bodyPr>
          <a:lstStyle/>
          <a:p>
            <a:r>
              <a:rPr lang="en-US" sz="1800" dirty="0"/>
              <a:t>Student is frequently or regularly falling asleep in class.</a:t>
            </a:r>
          </a:p>
          <a:p>
            <a:endParaRPr lang="en-US" sz="1050" dirty="0"/>
          </a:p>
          <a:p>
            <a:r>
              <a:rPr lang="en-US" sz="1800" b="1" dirty="0"/>
              <a:t>COMMENTS</a:t>
            </a:r>
          </a:p>
          <a:p>
            <a:pPr marL="285750" indent="-285750">
              <a:buFont typeface="Arial" panose="020B0604020202020204" pitchFamily="34" charset="0"/>
              <a:buChar char="•"/>
            </a:pPr>
            <a:r>
              <a:rPr lang="en-US" sz="1800" dirty="0"/>
              <a:t>Include best contact information if student has shared it</a:t>
            </a:r>
          </a:p>
          <a:p>
            <a:endParaRPr lang="en-US" sz="1050" dirty="0"/>
          </a:p>
          <a:p>
            <a:r>
              <a:rPr lang="en-US" sz="1800" b="1" dirty="0"/>
              <a:t>ACTIONS</a:t>
            </a:r>
          </a:p>
          <a:p>
            <a:pPr marL="285750" indent="-285750">
              <a:buFont typeface="Arial" panose="020B0604020202020204" pitchFamily="34" charset="0"/>
              <a:buChar char="•"/>
            </a:pPr>
            <a:r>
              <a:rPr lang="en-US" sz="1800" dirty="0"/>
              <a:t>Opens Case with SSC</a:t>
            </a:r>
          </a:p>
          <a:p>
            <a:pPr marL="285750" indent="-285750">
              <a:buFont typeface="Arial" panose="020B0604020202020204" pitchFamily="34" charset="0"/>
              <a:buChar char="•"/>
            </a:pPr>
            <a:r>
              <a:rPr lang="en-US" sz="1800" dirty="0"/>
              <a:t>Student DOES NOT receive email</a:t>
            </a:r>
          </a:p>
          <a:p>
            <a:pPr marL="285750" indent="-285750">
              <a:buFont typeface="Arial" panose="020B0604020202020204" pitchFamily="34" charset="0"/>
              <a:buChar char="•"/>
            </a:pPr>
            <a:r>
              <a:rPr lang="en-US" sz="1800" dirty="0"/>
              <a:t>Follow-up from Emergency Resource Coordinator</a:t>
            </a:r>
          </a:p>
          <a:p>
            <a:pPr marL="285750" indent="-285750">
              <a:buFont typeface="Arial" panose="020B0604020202020204" pitchFamily="34" charset="0"/>
              <a:buChar char="•"/>
            </a:pPr>
            <a:r>
              <a:rPr lang="en-US" sz="1800" dirty="0"/>
              <a:t>Coordinator helps connect student with appropriate sources of assistance</a:t>
            </a:r>
          </a:p>
        </p:txBody>
      </p:sp>
    </p:spTree>
    <p:extLst>
      <p:ext uri="{BB962C8B-B14F-4D97-AF65-F5344CB8AC3E}">
        <p14:creationId xmlns:p14="http://schemas.microsoft.com/office/powerpoint/2010/main" val="54980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5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500"/>
                                        <p:tgtEl>
                                          <p:spTgt spid="3">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1500"/>
                                        <p:tgtEl>
                                          <p:spTgt spid="3">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500"/>
                                        <p:tgtEl>
                                          <p:spTgt spid="3">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1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380990"/>
            <a:ext cx="6873240" cy="1600200"/>
          </a:xfrm>
        </p:spPr>
        <p:txBody>
          <a:bodyPr>
            <a:normAutofit/>
          </a:bodyPr>
          <a:lstStyle/>
          <a:p>
            <a:r>
              <a:rPr lang="en-US" dirty="0"/>
              <a:t>Missing assignments</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032925"/>
            <a:ext cx="10710082" cy="4185760"/>
          </a:xfrm>
          <a:ln>
            <a:solidFill>
              <a:schemeClr val="accent1"/>
            </a:solidFill>
          </a:ln>
        </p:spPr>
        <p:txBody>
          <a:bodyPr>
            <a:normAutofit/>
          </a:bodyPr>
          <a:lstStyle/>
          <a:p>
            <a:r>
              <a:rPr lang="en-US" sz="1900" dirty="0"/>
              <a:t>Student hasn’t submitted one or more required assignments</a:t>
            </a:r>
          </a:p>
          <a:p>
            <a:r>
              <a:rPr lang="en-US" sz="1800" b="1" dirty="0"/>
              <a:t>COMMENTS</a:t>
            </a:r>
          </a:p>
          <a:p>
            <a:pPr marL="285750" indent="-285750">
              <a:buFont typeface="Arial" panose="020B0604020202020204" pitchFamily="34" charset="0"/>
              <a:buChar char="•"/>
            </a:pPr>
            <a:r>
              <a:rPr lang="en-US" sz="1800" dirty="0"/>
              <a:t>Specific assignment(s) missing and deadline(s)</a:t>
            </a:r>
          </a:p>
          <a:p>
            <a:pPr marL="285750" indent="-285750">
              <a:buFont typeface="Arial" panose="020B0604020202020204" pitchFamily="34" charset="0"/>
              <a:buChar char="•"/>
            </a:pPr>
            <a:r>
              <a:rPr lang="en-US" sz="1800" dirty="0"/>
              <a:t>Last date of student communication, if any, about assignments</a:t>
            </a:r>
          </a:p>
          <a:p>
            <a:pPr marL="285750" indent="-285750">
              <a:buFont typeface="Arial" panose="020B0604020202020204" pitchFamily="34" charset="0"/>
              <a:buChar char="•"/>
            </a:pPr>
            <a:r>
              <a:rPr lang="en-US" sz="1800" dirty="0"/>
              <a:t>Your office hours/contact information</a:t>
            </a:r>
          </a:p>
          <a:p>
            <a:r>
              <a:rPr lang="en-US" sz="1800" b="1" dirty="0"/>
              <a:t>ACTIONS</a:t>
            </a:r>
          </a:p>
          <a:p>
            <a:pPr marL="285750" indent="-285750">
              <a:buFont typeface="Arial" panose="020B0604020202020204" pitchFamily="34" charset="0"/>
              <a:buChar char="•"/>
            </a:pPr>
            <a:r>
              <a:rPr lang="en-US" sz="1800" dirty="0"/>
              <a:t>Opens Case with SSC</a:t>
            </a:r>
          </a:p>
          <a:p>
            <a:pPr marL="285750" indent="-285750">
              <a:buFont typeface="Arial" panose="020B0604020202020204" pitchFamily="34" charset="0"/>
              <a:buChar char="•"/>
            </a:pPr>
            <a:r>
              <a:rPr lang="en-US" sz="1800" dirty="0"/>
              <a:t>Student DOES NOT receive email</a:t>
            </a:r>
          </a:p>
          <a:p>
            <a:pPr marL="285750" indent="-285750">
              <a:buFont typeface="Arial" panose="020B0604020202020204" pitchFamily="34" charset="0"/>
              <a:buChar char="•"/>
            </a:pPr>
            <a:r>
              <a:rPr lang="en-US" sz="1800" dirty="0"/>
              <a:t>Follow-up from SSC Coach to help student create an academic success plan</a:t>
            </a:r>
          </a:p>
        </p:txBody>
      </p:sp>
    </p:spTree>
    <p:extLst>
      <p:ext uri="{BB962C8B-B14F-4D97-AF65-F5344CB8AC3E}">
        <p14:creationId xmlns:p14="http://schemas.microsoft.com/office/powerpoint/2010/main" val="279755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500"/>
                                        <p:tgtEl>
                                          <p:spTgt spid="3">
                                            <p:txEl>
                                              <p:pRg st="4" end="4"/>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500"/>
                                        <p:tgtEl>
                                          <p:spTgt spid="3">
                                            <p:txEl>
                                              <p:pRg st="5" end="5"/>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500"/>
                                        <p:tgtEl>
                                          <p:spTgt spid="3">
                                            <p:txEl>
                                              <p:pRg st="6" end="6"/>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500"/>
                                        <p:tgtEl>
                                          <p:spTgt spid="3">
                                            <p:txEl>
                                              <p:pRg st="7" end="7"/>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1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380990"/>
            <a:ext cx="6873240" cy="1600200"/>
          </a:xfrm>
        </p:spPr>
        <p:txBody>
          <a:bodyPr>
            <a:normAutofit/>
          </a:bodyPr>
          <a:lstStyle/>
          <a:p>
            <a:r>
              <a:rPr lang="en-US" dirty="0"/>
              <a:t>Academic support needed</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032925"/>
            <a:ext cx="6873240" cy="4185760"/>
          </a:xfrm>
          <a:ln>
            <a:solidFill>
              <a:schemeClr val="accent1"/>
            </a:solidFill>
          </a:ln>
        </p:spPr>
        <p:txBody>
          <a:bodyPr>
            <a:normAutofit fontScale="92500" lnSpcReduction="10000"/>
          </a:bodyPr>
          <a:lstStyle/>
          <a:p>
            <a:r>
              <a:rPr lang="en-US" sz="1900" dirty="0"/>
              <a:t>Student in need of tutoring services</a:t>
            </a:r>
          </a:p>
          <a:p>
            <a:r>
              <a:rPr lang="en-US" sz="1800" b="1" dirty="0"/>
              <a:t>COMMENTS</a:t>
            </a:r>
          </a:p>
          <a:p>
            <a:pPr marL="285750" indent="-285750">
              <a:buFont typeface="Arial" panose="020B0604020202020204" pitchFamily="34" charset="0"/>
              <a:buChar char="•"/>
            </a:pPr>
            <a:r>
              <a:rPr lang="en-US" sz="1800" dirty="0"/>
              <a:t>Specific academic topics or skills that you recommend additional practice in </a:t>
            </a:r>
          </a:p>
          <a:p>
            <a:pPr marL="742950" lvl="1" indent="-285750">
              <a:buFont typeface="Arial" panose="020B0604020202020204" pitchFamily="34" charset="0"/>
              <a:buChar char="•"/>
            </a:pPr>
            <a:r>
              <a:rPr lang="en-US" sz="1600" dirty="0"/>
              <a:t>Recommend a review of trigonometry concepts</a:t>
            </a:r>
          </a:p>
          <a:p>
            <a:pPr marL="742950" lvl="1" indent="-285750">
              <a:buFont typeface="Arial" panose="020B0604020202020204" pitchFamily="34" charset="0"/>
              <a:buChar char="•"/>
            </a:pPr>
            <a:r>
              <a:rPr lang="en-US" sz="1600" dirty="0"/>
              <a:t>Would benefit from Writing Center support</a:t>
            </a:r>
          </a:p>
          <a:p>
            <a:pPr marL="742950" lvl="1" indent="-285750">
              <a:buFont typeface="Arial" panose="020B0604020202020204" pitchFamily="34" charset="0"/>
              <a:buChar char="•"/>
            </a:pPr>
            <a:r>
              <a:rPr lang="en-US" sz="1600" dirty="0"/>
              <a:t>Needs more practice applying physics concepts to mechanical engineering problems</a:t>
            </a:r>
          </a:p>
          <a:p>
            <a:pPr marL="742950" lvl="1" indent="-285750">
              <a:buFont typeface="Arial" panose="020B0604020202020204" pitchFamily="34" charset="0"/>
              <a:buChar char="•"/>
            </a:pPr>
            <a:r>
              <a:rPr lang="en-US" sz="1600" dirty="0"/>
              <a:t>Recommend a tutor with expertise in XXX discipline area</a:t>
            </a:r>
          </a:p>
          <a:p>
            <a:r>
              <a:rPr lang="en-US" sz="1800" b="1" dirty="0"/>
              <a:t>ACTIONS</a:t>
            </a:r>
          </a:p>
          <a:p>
            <a:pPr marL="285750" indent="-285750">
              <a:buFont typeface="Arial" panose="020B0604020202020204" pitchFamily="34" charset="0"/>
              <a:buChar char="•"/>
            </a:pPr>
            <a:r>
              <a:rPr lang="en-US" sz="1800" dirty="0"/>
              <a:t>Opens Case with SSC</a:t>
            </a:r>
          </a:p>
          <a:p>
            <a:pPr marL="285750" indent="-285750">
              <a:buFont typeface="Arial" panose="020B0604020202020204" pitchFamily="34" charset="0"/>
              <a:buChar char="•"/>
            </a:pPr>
            <a:r>
              <a:rPr lang="en-US" sz="1800" dirty="0"/>
              <a:t>Student receives email</a:t>
            </a:r>
          </a:p>
          <a:p>
            <a:pPr marL="285750" indent="-285750">
              <a:buFont typeface="Arial" panose="020B0604020202020204" pitchFamily="34" charset="0"/>
              <a:buChar char="•"/>
            </a:pPr>
            <a:r>
              <a:rPr lang="en-US" sz="1800" dirty="0"/>
              <a:t>Follow-up from SSC Coach to help student create an academic success plan and connect with appropriate tutoring resources</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976882"/>
            <a:ext cx="3776662" cy="5262979"/>
          </a:xfrm>
          <a:prstGeom prst="rect">
            <a:avLst/>
          </a:prstGeom>
          <a:noFill/>
          <a:ln>
            <a:solidFill>
              <a:schemeClr val="accent1"/>
            </a:solidFill>
          </a:ln>
        </p:spPr>
        <p:txBody>
          <a:bodyPr wrap="square" rtlCol="0">
            <a:spAutoFit/>
          </a:bodyPr>
          <a:lstStyle/>
          <a:p>
            <a:r>
              <a:rPr lang="en-US" sz="1400" dirty="0"/>
              <a:t>SUBJECT: Tutoring recommended for CLASS</a:t>
            </a:r>
          </a:p>
          <a:p>
            <a:endParaRPr lang="en-US" sz="1400" dirty="0"/>
          </a:p>
          <a:p>
            <a:r>
              <a:rPr lang="en-US" sz="1400" dirty="0"/>
              <a:t>Dear STUDENT NAME,</a:t>
            </a:r>
          </a:p>
          <a:p>
            <a:r>
              <a:rPr lang="en-US" sz="1400" dirty="0"/>
              <a:t> </a:t>
            </a:r>
          </a:p>
          <a:p>
            <a:r>
              <a:rPr lang="en-US" sz="1400" dirty="0"/>
              <a:t>I believe that you could benefit from tutoring for CLASS </a:t>
            </a:r>
            <a:r>
              <a:rPr lang="en-US" sz="1400" dirty="0" err="1"/>
              <a:t>class</a:t>
            </a:r>
            <a:r>
              <a:rPr lang="en-US" sz="1400" dirty="0"/>
              <a:t>. City Tech has resources for subject matter tutoring in many areas as well as study skills resources. I encourage all students to take every opportunity for additional practice and guidance on concepts and skills they learn in class, and I have found that the successful students are the ones who do so.</a:t>
            </a:r>
          </a:p>
          <a:p>
            <a:r>
              <a:rPr lang="en-US" sz="1400" dirty="0"/>
              <a:t> </a:t>
            </a:r>
          </a:p>
          <a:p>
            <a:r>
              <a:rPr lang="en-US" sz="1400" dirty="0"/>
              <a:t>I have sent a message to the Student Success Center and someone from there will be reaching out to you in the next three days to get you connected with these resources. </a:t>
            </a:r>
          </a:p>
          <a:p>
            <a:r>
              <a:rPr lang="en-US" sz="1400" dirty="0"/>
              <a:t> </a:t>
            </a:r>
          </a:p>
          <a:p>
            <a:r>
              <a:rPr lang="en-US" sz="1400" dirty="0"/>
              <a:t>Sincerely,</a:t>
            </a:r>
          </a:p>
          <a:p>
            <a:r>
              <a:rPr lang="en-US" sz="1400" dirty="0"/>
              <a:t>PROFESSOR NAME</a:t>
            </a:r>
            <a:endParaRPr lang="en-US" sz="1400" dirty="0">
              <a:effectLst/>
            </a:endParaRPr>
          </a:p>
        </p:txBody>
      </p:sp>
    </p:spTree>
    <p:extLst>
      <p:ext uri="{BB962C8B-B14F-4D97-AF65-F5344CB8AC3E}">
        <p14:creationId xmlns:p14="http://schemas.microsoft.com/office/powerpoint/2010/main" val="673033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500"/>
                                        <p:tgtEl>
                                          <p:spTgt spid="3">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1500"/>
                                        <p:tgtEl>
                                          <p:spTgt spid="3">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1500"/>
                                        <p:tgtEl>
                                          <p:spTgt spid="3">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fade">
                                      <p:cBhvr>
                                        <p:cTn id="40" dur="1500"/>
                                        <p:tgtEl>
                                          <p:spTgt spid="3">
                                            <p:txEl>
                                              <p:pRg st="10" end="10"/>
                                            </p:txEl>
                                          </p:spTgt>
                                        </p:tgtEl>
                                      </p:cBhvr>
                                    </p:animEffect>
                                  </p:childTnLst>
                                </p:cTn>
                              </p:par>
                            </p:childTnLst>
                          </p:cTn>
                        </p:par>
                        <p:par>
                          <p:cTn id="41" fill="hold">
                            <p:stCondLst>
                              <p:cond delay="1500"/>
                            </p:stCondLst>
                            <p:childTnLst>
                              <p:par>
                                <p:cTn id="42" presetID="10" presetClass="entr" presetSubtype="0"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0ECE9-050D-4F4E-8309-29450CC029EA}"/>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853D17C2-40B6-4D88-9529-C777E7E536E8}"/>
              </a:ext>
            </a:extLst>
          </p:cNvPr>
          <p:cNvSpPr>
            <a:spLocks noGrp="1"/>
          </p:cNvSpPr>
          <p:nvPr>
            <p:ph idx="1"/>
          </p:nvPr>
        </p:nvSpPr>
        <p:spPr/>
        <p:txBody>
          <a:bodyPr/>
          <a:lstStyle/>
          <a:p>
            <a:r>
              <a:rPr lang="en-US" dirty="0"/>
              <a:t>What are alerts?</a:t>
            </a:r>
          </a:p>
          <a:p>
            <a:r>
              <a:rPr lang="en-US" dirty="0"/>
              <a:t>Old and new systems</a:t>
            </a:r>
          </a:p>
          <a:p>
            <a:r>
              <a:rPr lang="en-US" dirty="0"/>
              <a:t>Student Success Center role</a:t>
            </a:r>
          </a:p>
          <a:p>
            <a:r>
              <a:rPr lang="en-US" dirty="0"/>
              <a:t>Technical how-to</a:t>
            </a:r>
          </a:p>
          <a:p>
            <a:r>
              <a:rPr lang="en-US" dirty="0"/>
              <a:t>City Tech’s alerts &amp; high fives</a:t>
            </a:r>
          </a:p>
          <a:p>
            <a:r>
              <a:rPr lang="en-US" dirty="0"/>
              <a:t>Unconscious bias</a:t>
            </a:r>
          </a:p>
          <a:p>
            <a:r>
              <a:rPr lang="en-US" dirty="0"/>
              <a:t>Questions</a:t>
            </a:r>
          </a:p>
        </p:txBody>
      </p:sp>
    </p:spTree>
    <p:extLst>
      <p:ext uri="{BB962C8B-B14F-4D97-AF65-F5344CB8AC3E}">
        <p14:creationId xmlns:p14="http://schemas.microsoft.com/office/powerpoint/2010/main" val="3708796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500"/>
                                        <p:tgtEl>
                                          <p:spTgt spid="3">
                                            <p:txEl>
                                              <p:pRg st="1" end="1"/>
                                            </p:txEl>
                                          </p:spTgt>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500"/>
                                        <p:tgtEl>
                                          <p:spTgt spid="3">
                                            <p:txEl>
                                              <p:pRg st="2" end="2"/>
                                            </p:txEl>
                                          </p:spTgt>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childTnLst>
                          </p:cTn>
                        </p:par>
                        <p:par>
                          <p:cTn id="20" fill="hold">
                            <p:stCondLst>
                              <p:cond delay="6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500"/>
                                        <p:tgtEl>
                                          <p:spTgt spid="3">
                                            <p:txEl>
                                              <p:pRg st="4" end="4"/>
                                            </p:txEl>
                                          </p:spTgt>
                                        </p:tgtEl>
                                      </p:cBhvr>
                                    </p:animEffect>
                                  </p:childTnLst>
                                </p:cTn>
                              </p:par>
                            </p:childTnLst>
                          </p:cTn>
                        </p:par>
                        <p:par>
                          <p:cTn id="24" fill="hold">
                            <p:stCondLst>
                              <p:cond delay="7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500"/>
                                        <p:tgtEl>
                                          <p:spTgt spid="3">
                                            <p:txEl>
                                              <p:pRg st="5" end="5"/>
                                            </p:txEl>
                                          </p:spTgt>
                                        </p:tgtEl>
                                      </p:cBhvr>
                                    </p:animEffect>
                                  </p:childTnLst>
                                </p:cTn>
                              </p:par>
                            </p:childTnLst>
                          </p:cTn>
                        </p:par>
                        <p:par>
                          <p:cTn id="28" fill="hold">
                            <p:stCondLst>
                              <p:cond delay="9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380990"/>
            <a:ext cx="6873240" cy="1600200"/>
          </a:xfrm>
        </p:spPr>
        <p:txBody>
          <a:bodyPr>
            <a:normAutofit/>
          </a:bodyPr>
          <a:lstStyle/>
          <a:p>
            <a:r>
              <a:rPr lang="en-US" dirty="0"/>
              <a:t>Improved performance</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135121"/>
            <a:ext cx="6873240" cy="4083563"/>
          </a:xfrm>
          <a:ln>
            <a:solidFill>
              <a:schemeClr val="accent5"/>
            </a:solidFill>
          </a:ln>
        </p:spPr>
        <p:txBody>
          <a:bodyPr>
            <a:normAutofit/>
          </a:bodyPr>
          <a:lstStyle/>
          <a:p>
            <a:r>
              <a:rPr lang="en-US" sz="2000" dirty="0"/>
              <a:t>Student has shown improvement in class participations, assignments, postings or attendance. </a:t>
            </a:r>
          </a:p>
          <a:p>
            <a:endParaRPr lang="en-US" sz="2000" dirty="0"/>
          </a:p>
          <a:p>
            <a:r>
              <a:rPr lang="en-US" sz="2000" b="1" dirty="0"/>
              <a:t>COMMENTS</a:t>
            </a:r>
          </a:p>
          <a:p>
            <a:pPr marL="285750" indent="-285750">
              <a:buFont typeface="Arial" panose="020B0604020202020204" pitchFamily="34" charset="0"/>
              <a:buChar char="•"/>
            </a:pPr>
            <a:r>
              <a:rPr lang="en-US" sz="2000" dirty="0"/>
              <a:t>None; student does not see them</a:t>
            </a:r>
          </a:p>
          <a:p>
            <a:pPr marL="285750" indent="-285750">
              <a:buFont typeface="Arial" panose="020B0604020202020204" pitchFamily="34" charset="0"/>
              <a:buChar char="•"/>
            </a:pPr>
            <a:endParaRPr lang="en-US" sz="2000" dirty="0"/>
          </a:p>
          <a:p>
            <a:r>
              <a:rPr lang="en-US" sz="2000" b="1" dirty="0"/>
              <a:t>ACTIONS</a:t>
            </a:r>
          </a:p>
          <a:p>
            <a:pPr marL="285750" indent="-285750">
              <a:buFont typeface="Arial" panose="020B0604020202020204" pitchFamily="34" charset="0"/>
              <a:buChar char="•"/>
            </a:pPr>
            <a:r>
              <a:rPr lang="en-US" sz="2000" dirty="0"/>
              <a:t>Student receives email</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2135121"/>
            <a:ext cx="3776662" cy="4062651"/>
          </a:xfrm>
          <a:prstGeom prst="rect">
            <a:avLst/>
          </a:prstGeom>
          <a:noFill/>
          <a:ln>
            <a:solidFill>
              <a:schemeClr val="accent5"/>
            </a:solidFill>
          </a:ln>
        </p:spPr>
        <p:txBody>
          <a:bodyPr wrap="square" rtlCol="0">
            <a:spAutoFit/>
          </a:bodyPr>
          <a:lstStyle/>
          <a:p>
            <a:r>
              <a:rPr lang="en-US" sz="2000" dirty="0"/>
              <a:t>SUBJECT: High Five! </a:t>
            </a:r>
          </a:p>
          <a:p>
            <a:endParaRPr lang="en-US" sz="2000" dirty="0"/>
          </a:p>
          <a:p>
            <a:r>
              <a:rPr lang="en-US" sz="2000" dirty="0"/>
              <a:t>Dear STUDENT NAME,</a:t>
            </a:r>
          </a:p>
          <a:p>
            <a:r>
              <a:rPr lang="en-US" sz="2000" dirty="0"/>
              <a:t> </a:t>
            </a:r>
          </a:p>
          <a:p>
            <a:r>
              <a:rPr lang="en-US" sz="2000" dirty="0"/>
              <a:t>I want to let you know that I see the improvement in your work for CLASS. I appreciate the dedication you’ve shown so far this semester. Please keep it up! </a:t>
            </a:r>
          </a:p>
          <a:p>
            <a:r>
              <a:rPr lang="en-US" sz="2000" dirty="0"/>
              <a:t> </a:t>
            </a:r>
          </a:p>
          <a:p>
            <a:r>
              <a:rPr lang="en-US" sz="2000" dirty="0"/>
              <a:t>Sincerely,</a:t>
            </a:r>
          </a:p>
          <a:p>
            <a:r>
              <a:rPr lang="en-US" sz="2000" dirty="0"/>
              <a:t>PROFESSOR NAME</a:t>
            </a:r>
            <a:endParaRPr lang="en-US" sz="2000" dirty="0">
              <a:effectLst/>
            </a:endParaRPr>
          </a:p>
        </p:txBody>
      </p:sp>
    </p:spTree>
    <p:extLst>
      <p:ext uri="{BB962C8B-B14F-4D97-AF65-F5344CB8AC3E}">
        <p14:creationId xmlns:p14="http://schemas.microsoft.com/office/powerpoint/2010/main" val="314953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5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500"/>
                                        <p:tgtEl>
                                          <p:spTgt spid="3">
                                            <p:txEl>
                                              <p:pRg st="6" end="6"/>
                                            </p:tx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853430"/>
            <a:ext cx="6873240" cy="1600200"/>
          </a:xfrm>
        </p:spPr>
        <p:txBody>
          <a:bodyPr>
            <a:normAutofit/>
          </a:bodyPr>
          <a:lstStyle/>
          <a:p>
            <a:r>
              <a:rPr lang="en-US" dirty="0"/>
              <a:t>Strong assignment submission</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621279"/>
            <a:ext cx="6873240" cy="3597405"/>
          </a:xfrm>
          <a:ln>
            <a:solidFill>
              <a:schemeClr val="accent5"/>
            </a:solidFill>
          </a:ln>
        </p:spPr>
        <p:txBody>
          <a:bodyPr>
            <a:normAutofit/>
          </a:bodyPr>
          <a:lstStyle/>
          <a:p>
            <a:r>
              <a:rPr lang="en-US" sz="2000" dirty="0"/>
              <a:t>Student has shown excellence in a recent assignment submission.</a:t>
            </a:r>
          </a:p>
          <a:p>
            <a:endParaRPr lang="en-US" sz="2000" dirty="0"/>
          </a:p>
          <a:p>
            <a:r>
              <a:rPr lang="en-US" sz="2000" b="1" dirty="0"/>
              <a:t>COMMENTS</a:t>
            </a:r>
          </a:p>
          <a:p>
            <a:pPr marL="285750" indent="-285750">
              <a:buFont typeface="Arial" panose="020B0604020202020204" pitchFamily="34" charset="0"/>
              <a:buChar char="•"/>
            </a:pPr>
            <a:r>
              <a:rPr lang="en-US" sz="2000" dirty="0"/>
              <a:t>None; student does not see them</a:t>
            </a:r>
          </a:p>
          <a:p>
            <a:pPr marL="285750" indent="-285750">
              <a:buFont typeface="Arial" panose="020B0604020202020204" pitchFamily="34" charset="0"/>
              <a:buChar char="•"/>
            </a:pPr>
            <a:endParaRPr lang="en-US" sz="2000" dirty="0"/>
          </a:p>
          <a:p>
            <a:r>
              <a:rPr lang="en-US" sz="2000" b="1" dirty="0"/>
              <a:t>ACTIONS</a:t>
            </a:r>
          </a:p>
          <a:p>
            <a:pPr marL="285750" indent="-285750">
              <a:buFont typeface="Arial" panose="020B0604020202020204" pitchFamily="34" charset="0"/>
              <a:buChar char="•"/>
            </a:pPr>
            <a:r>
              <a:rPr lang="en-US" sz="2000" dirty="0"/>
              <a:t>Student receives email</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1677922"/>
            <a:ext cx="3776662" cy="4524315"/>
          </a:xfrm>
          <a:prstGeom prst="rect">
            <a:avLst/>
          </a:prstGeom>
          <a:noFill/>
          <a:ln>
            <a:solidFill>
              <a:schemeClr val="accent5"/>
            </a:solidFill>
          </a:ln>
        </p:spPr>
        <p:txBody>
          <a:bodyPr wrap="square" rtlCol="0">
            <a:spAutoFit/>
          </a:bodyPr>
          <a:lstStyle/>
          <a:p>
            <a:r>
              <a:rPr lang="en-US" dirty="0"/>
              <a:t>SUBJECT: Great work on your assignments in CLASS</a:t>
            </a:r>
          </a:p>
          <a:p>
            <a:endParaRPr lang="en-US" dirty="0"/>
          </a:p>
          <a:p>
            <a:r>
              <a:rPr lang="en-US" dirty="0"/>
              <a:t>Dear STUDENT NAME,</a:t>
            </a:r>
          </a:p>
          <a:p>
            <a:r>
              <a:rPr lang="en-US" dirty="0"/>
              <a:t> </a:t>
            </a:r>
          </a:p>
          <a:p>
            <a:r>
              <a:rPr lang="en-US" dirty="0"/>
              <a:t>Great job! You have been submitting excellent work in CLASS </a:t>
            </a:r>
            <a:r>
              <a:rPr lang="en-US" dirty="0" err="1"/>
              <a:t>class</a:t>
            </a:r>
            <a:r>
              <a:rPr lang="en-US" dirty="0"/>
              <a:t>. It’s a pleasure to review your assignments and see what you have accomplished. You are an asset to our class. Please keep up the good work!</a:t>
            </a:r>
          </a:p>
          <a:p>
            <a:r>
              <a:rPr lang="en-US" dirty="0"/>
              <a:t> </a:t>
            </a:r>
          </a:p>
          <a:p>
            <a:r>
              <a:rPr lang="en-US" dirty="0"/>
              <a:t>Sincerely,</a:t>
            </a:r>
          </a:p>
          <a:p>
            <a:r>
              <a:rPr lang="en-US" dirty="0"/>
              <a:t>PROFESSOR NAME</a:t>
            </a:r>
            <a:endParaRPr lang="en-US" dirty="0">
              <a:effectLst/>
            </a:endParaRPr>
          </a:p>
        </p:txBody>
      </p:sp>
    </p:spTree>
    <p:extLst>
      <p:ext uri="{BB962C8B-B14F-4D97-AF65-F5344CB8AC3E}">
        <p14:creationId xmlns:p14="http://schemas.microsoft.com/office/powerpoint/2010/main" val="373712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5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500"/>
                                        <p:tgtEl>
                                          <p:spTgt spid="3">
                                            <p:txEl>
                                              <p:pRg st="6" end="6"/>
                                            </p:tx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380990"/>
            <a:ext cx="6873240" cy="1600200"/>
          </a:xfrm>
        </p:spPr>
        <p:txBody>
          <a:bodyPr>
            <a:normAutofit/>
          </a:bodyPr>
          <a:lstStyle/>
          <a:p>
            <a:r>
              <a:rPr lang="en-US" dirty="0"/>
              <a:t>Great participation</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032925"/>
            <a:ext cx="6873240" cy="4185760"/>
          </a:xfrm>
          <a:ln>
            <a:solidFill>
              <a:schemeClr val="accent5"/>
            </a:solidFill>
          </a:ln>
        </p:spPr>
        <p:txBody>
          <a:bodyPr>
            <a:normAutofit/>
          </a:bodyPr>
          <a:lstStyle/>
          <a:p>
            <a:r>
              <a:rPr lang="en-US" sz="2000" dirty="0"/>
              <a:t>Student has shown excellence in class participation in-person or in online activities.</a:t>
            </a:r>
          </a:p>
          <a:p>
            <a:endParaRPr lang="en-US" sz="2000" dirty="0"/>
          </a:p>
          <a:p>
            <a:r>
              <a:rPr lang="en-US" sz="2000" b="1" dirty="0"/>
              <a:t>COMMENTS</a:t>
            </a:r>
          </a:p>
          <a:p>
            <a:pPr marL="285750" indent="-285750">
              <a:buFont typeface="Arial" panose="020B0604020202020204" pitchFamily="34" charset="0"/>
              <a:buChar char="•"/>
            </a:pPr>
            <a:r>
              <a:rPr lang="en-US" sz="2000" dirty="0"/>
              <a:t>None; student does not see them</a:t>
            </a:r>
          </a:p>
          <a:p>
            <a:pPr marL="285750" indent="-285750">
              <a:buFont typeface="Arial" panose="020B0604020202020204" pitchFamily="34" charset="0"/>
              <a:buChar char="•"/>
            </a:pPr>
            <a:endParaRPr lang="en-US" sz="2000" dirty="0"/>
          </a:p>
          <a:p>
            <a:r>
              <a:rPr lang="en-US" sz="2000" b="1" dirty="0"/>
              <a:t>ACTIONS</a:t>
            </a:r>
          </a:p>
          <a:p>
            <a:pPr marL="285750" indent="-285750">
              <a:buFont typeface="Arial" panose="020B0604020202020204" pitchFamily="34" charset="0"/>
              <a:buChar char="•"/>
            </a:pPr>
            <a:r>
              <a:rPr lang="en-US" sz="2000" dirty="0"/>
              <a:t>Student receives email</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1845562"/>
            <a:ext cx="3776662" cy="4370427"/>
          </a:xfrm>
          <a:prstGeom prst="rect">
            <a:avLst/>
          </a:prstGeom>
          <a:noFill/>
          <a:ln>
            <a:solidFill>
              <a:schemeClr val="accent5"/>
            </a:solidFill>
          </a:ln>
        </p:spPr>
        <p:txBody>
          <a:bodyPr wrap="square" rtlCol="0">
            <a:spAutoFit/>
          </a:bodyPr>
          <a:lstStyle/>
          <a:p>
            <a:r>
              <a:rPr lang="en-US" sz="2000" dirty="0"/>
              <a:t>SUBJECT: Great participation in CLASS</a:t>
            </a:r>
          </a:p>
          <a:p>
            <a:endParaRPr lang="en-US" sz="2000" dirty="0"/>
          </a:p>
          <a:p>
            <a:r>
              <a:rPr lang="en-US" sz="2000" dirty="0"/>
              <a:t>Dear STUDENT NAME,</a:t>
            </a:r>
          </a:p>
          <a:p>
            <a:r>
              <a:rPr lang="en-US" sz="2000" dirty="0"/>
              <a:t> </a:t>
            </a:r>
          </a:p>
          <a:p>
            <a:r>
              <a:rPr lang="en-US" sz="2000" dirty="0"/>
              <a:t>Sending a high five your way for your meaningful contributions to CLASS during classroom discussion. Please keep up the good work!</a:t>
            </a:r>
          </a:p>
          <a:p>
            <a:r>
              <a:rPr lang="en-US" sz="2000" dirty="0"/>
              <a:t> </a:t>
            </a:r>
          </a:p>
          <a:p>
            <a:r>
              <a:rPr lang="en-US" sz="2000" dirty="0"/>
              <a:t>Sincerely,</a:t>
            </a:r>
          </a:p>
          <a:p>
            <a:r>
              <a:rPr lang="en-US" sz="2000" dirty="0"/>
              <a:t>PROFESSOR NAME</a:t>
            </a:r>
            <a:endParaRPr lang="en-US" sz="2000" dirty="0">
              <a:effectLst/>
            </a:endParaRPr>
          </a:p>
        </p:txBody>
      </p:sp>
    </p:spTree>
    <p:extLst>
      <p:ext uri="{BB962C8B-B14F-4D97-AF65-F5344CB8AC3E}">
        <p14:creationId xmlns:p14="http://schemas.microsoft.com/office/powerpoint/2010/main" val="85278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5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500"/>
                                        <p:tgtEl>
                                          <p:spTgt spid="3">
                                            <p:txEl>
                                              <p:pRg st="6" end="6"/>
                                            </p:tx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380990"/>
            <a:ext cx="6873240" cy="1600200"/>
          </a:xfrm>
        </p:spPr>
        <p:txBody>
          <a:bodyPr>
            <a:normAutofit/>
          </a:bodyPr>
          <a:lstStyle/>
          <a:p>
            <a:r>
              <a:rPr lang="en-US" dirty="0"/>
              <a:t>Great work overall</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032925"/>
            <a:ext cx="6873240" cy="4185760"/>
          </a:xfrm>
          <a:ln>
            <a:solidFill>
              <a:schemeClr val="accent5"/>
            </a:solidFill>
          </a:ln>
        </p:spPr>
        <p:txBody>
          <a:bodyPr>
            <a:normAutofit/>
          </a:bodyPr>
          <a:lstStyle/>
          <a:p>
            <a:r>
              <a:rPr lang="en-US" sz="2000" dirty="0"/>
              <a:t>Student attends class, has strong in-class participation, and is turning in high quality assignments on-time</a:t>
            </a:r>
          </a:p>
          <a:p>
            <a:endParaRPr lang="en-US" sz="2000" dirty="0"/>
          </a:p>
          <a:p>
            <a:r>
              <a:rPr lang="en-US" sz="2000" b="1" dirty="0"/>
              <a:t>COMMENTS</a:t>
            </a:r>
          </a:p>
          <a:p>
            <a:pPr marL="285750" indent="-285750">
              <a:buFont typeface="Arial" panose="020B0604020202020204" pitchFamily="34" charset="0"/>
              <a:buChar char="•"/>
            </a:pPr>
            <a:r>
              <a:rPr lang="en-US" sz="2000" dirty="0"/>
              <a:t>None; student does not see them</a:t>
            </a:r>
          </a:p>
          <a:p>
            <a:pPr marL="285750" indent="-285750">
              <a:buFont typeface="Arial" panose="020B0604020202020204" pitchFamily="34" charset="0"/>
              <a:buChar char="•"/>
            </a:pPr>
            <a:endParaRPr lang="en-US" sz="2000" dirty="0"/>
          </a:p>
          <a:p>
            <a:r>
              <a:rPr lang="en-US" sz="2000" b="1" dirty="0"/>
              <a:t>ACTIONS</a:t>
            </a:r>
          </a:p>
          <a:p>
            <a:pPr marL="285750" indent="-285750">
              <a:buFont typeface="Arial" panose="020B0604020202020204" pitchFamily="34" charset="0"/>
              <a:buChar char="•"/>
            </a:pPr>
            <a:r>
              <a:rPr lang="en-US" sz="2000" dirty="0"/>
              <a:t>Student receives email</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2119882"/>
            <a:ext cx="3776662" cy="4093428"/>
          </a:xfrm>
          <a:prstGeom prst="rect">
            <a:avLst/>
          </a:prstGeom>
          <a:noFill/>
          <a:ln>
            <a:solidFill>
              <a:schemeClr val="accent5"/>
            </a:solidFill>
          </a:ln>
        </p:spPr>
        <p:txBody>
          <a:bodyPr wrap="square" rtlCol="0">
            <a:spAutoFit/>
          </a:bodyPr>
          <a:lstStyle/>
          <a:p>
            <a:r>
              <a:rPr lang="en-US" sz="2000" dirty="0"/>
              <a:t>SUBJECT: </a:t>
            </a:r>
            <a:r>
              <a:rPr lang="en-US" dirty="0"/>
              <a:t>Great work in CLASS</a:t>
            </a:r>
          </a:p>
          <a:p>
            <a:endParaRPr lang="en-US" sz="2000" dirty="0"/>
          </a:p>
          <a:p>
            <a:r>
              <a:rPr lang="en-US" sz="2000" dirty="0"/>
              <a:t>Dear STUDENT NAME,</a:t>
            </a:r>
          </a:p>
          <a:p>
            <a:r>
              <a:rPr lang="en-US" sz="2000" dirty="0"/>
              <a:t> </a:t>
            </a:r>
          </a:p>
          <a:p>
            <a:r>
              <a:rPr lang="en-US" sz="2000" dirty="0"/>
              <a:t>Terrific job! I just want to let you know that your good work on your assignments and classroom participation in CLASS stands out. Please keep up the good work!</a:t>
            </a:r>
          </a:p>
          <a:p>
            <a:r>
              <a:rPr lang="en-US" sz="2000" dirty="0"/>
              <a:t> </a:t>
            </a:r>
          </a:p>
          <a:p>
            <a:r>
              <a:rPr lang="en-US" sz="2000" dirty="0"/>
              <a:t>Sincerely,</a:t>
            </a:r>
          </a:p>
          <a:p>
            <a:r>
              <a:rPr lang="en-US" sz="2000" dirty="0"/>
              <a:t>PROFESSOR NAME</a:t>
            </a:r>
            <a:endParaRPr lang="en-US" sz="2000" dirty="0">
              <a:effectLst/>
            </a:endParaRPr>
          </a:p>
        </p:txBody>
      </p:sp>
    </p:spTree>
    <p:extLst>
      <p:ext uri="{BB962C8B-B14F-4D97-AF65-F5344CB8AC3E}">
        <p14:creationId xmlns:p14="http://schemas.microsoft.com/office/powerpoint/2010/main" val="278340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5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500"/>
                                        <p:tgtEl>
                                          <p:spTgt spid="3">
                                            <p:txEl>
                                              <p:pRg st="6" end="6"/>
                                            </p:txEl>
                                          </p:spTgt>
                                        </p:tgtEl>
                                      </p:cBhvr>
                                    </p:animEffect>
                                  </p:childTnLst>
                                </p:cTn>
                              </p:par>
                            </p:childTnLst>
                          </p:cTn>
                        </p:par>
                        <p:par>
                          <p:cTn id="23" fill="hold">
                            <p:stCondLst>
                              <p:cond delay="1500"/>
                            </p:stCondLst>
                            <p:childTnLst>
                              <p:par>
                                <p:cTn id="24" presetID="10" presetClass="entr" presetSubtype="0"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30B3E-331D-498E-98CA-2B882A270F50}"/>
              </a:ext>
            </a:extLst>
          </p:cNvPr>
          <p:cNvSpPr>
            <a:spLocks noGrp="1"/>
          </p:cNvSpPr>
          <p:nvPr>
            <p:ph type="title"/>
          </p:nvPr>
        </p:nvSpPr>
        <p:spPr/>
        <p:txBody>
          <a:bodyPr/>
          <a:lstStyle/>
          <a:p>
            <a:r>
              <a:rPr lang="en-US" dirty="0"/>
              <a:t>Case closure reasons</a:t>
            </a:r>
          </a:p>
        </p:txBody>
      </p:sp>
      <p:sp>
        <p:nvSpPr>
          <p:cNvPr id="4" name="Text Placeholder 3">
            <a:extLst>
              <a:ext uri="{FF2B5EF4-FFF2-40B4-BE49-F238E27FC236}">
                <a16:creationId xmlns:a16="http://schemas.microsoft.com/office/drawing/2014/main" id="{E5F08C64-5DA0-411B-889A-55108AE06DE5}"/>
              </a:ext>
            </a:extLst>
          </p:cNvPr>
          <p:cNvSpPr>
            <a:spLocks noGrp="1"/>
          </p:cNvSpPr>
          <p:nvPr>
            <p:ph type="body" idx="1"/>
          </p:nvPr>
        </p:nvSpPr>
        <p:spPr>
          <a:xfrm>
            <a:off x="685798" y="1913964"/>
            <a:ext cx="3576319" cy="4395395"/>
          </a:xfrm>
        </p:spPr>
        <p:txBody>
          <a:bodyPr>
            <a:noAutofit/>
          </a:bodyPr>
          <a:lstStyle/>
          <a:p>
            <a:pPr lvl="0"/>
            <a:r>
              <a:rPr lang="en-US" sz="1800" dirty="0"/>
              <a:t>connected with ACE Advisor</a:t>
            </a:r>
          </a:p>
          <a:p>
            <a:pPr lvl="0"/>
            <a:r>
              <a:rPr lang="en-US" sz="1800" dirty="0"/>
              <a:t>connected with ASAP Advisor</a:t>
            </a:r>
          </a:p>
          <a:p>
            <a:pPr lvl="0"/>
            <a:r>
              <a:rPr lang="en-US" sz="1800" dirty="0"/>
              <a:t>connected with Center for Student Accessibility </a:t>
            </a:r>
          </a:p>
          <a:p>
            <a:pPr lvl="0"/>
            <a:r>
              <a:rPr lang="en-US" sz="1800" dirty="0"/>
              <a:t>connected with Counseling Center</a:t>
            </a:r>
          </a:p>
          <a:p>
            <a:pPr lvl="0"/>
            <a:r>
              <a:rPr lang="en-US" sz="1800" dirty="0"/>
              <a:t>connected with CUNY EDGE Advisor</a:t>
            </a:r>
          </a:p>
          <a:p>
            <a:pPr lvl="0"/>
            <a:r>
              <a:rPr lang="en-US" sz="1800" dirty="0"/>
              <a:t>connected with Emergency Resource Coordinator</a:t>
            </a:r>
          </a:p>
          <a:p>
            <a:endParaRPr lang="en-US" sz="1800" dirty="0"/>
          </a:p>
        </p:txBody>
      </p:sp>
      <p:sp>
        <p:nvSpPr>
          <p:cNvPr id="6" name="Text Placeholder 5">
            <a:extLst>
              <a:ext uri="{FF2B5EF4-FFF2-40B4-BE49-F238E27FC236}">
                <a16:creationId xmlns:a16="http://schemas.microsoft.com/office/drawing/2014/main" id="{AFFF18A3-7FBF-4A64-BB19-5FEE71BF5176}"/>
              </a:ext>
            </a:extLst>
          </p:cNvPr>
          <p:cNvSpPr>
            <a:spLocks noGrp="1"/>
          </p:cNvSpPr>
          <p:nvPr>
            <p:ph type="body" sz="quarter" idx="3"/>
          </p:nvPr>
        </p:nvSpPr>
        <p:spPr>
          <a:xfrm>
            <a:off x="4368799" y="2099908"/>
            <a:ext cx="3576319" cy="4023506"/>
          </a:xfrm>
        </p:spPr>
        <p:txBody>
          <a:bodyPr>
            <a:normAutofit/>
          </a:bodyPr>
          <a:lstStyle/>
          <a:p>
            <a:r>
              <a:rPr lang="en-US" sz="1800" dirty="0"/>
              <a:t>connected with SEEK Advisor</a:t>
            </a:r>
          </a:p>
          <a:p>
            <a:pPr lvl="0"/>
            <a:r>
              <a:rPr lang="en-US" sz="1800" dirty="0"/>
              <a:t>connected with Student Success Coach</a:t>
            </a:r>
          </a:p>
          <a:p>
            <a:r>
              <a:rPr lang="en-US" sz="1800" dirty="0"/>
              <a:t>connected with  Tech Support/Instructional Technology</a:t>
            </a:r>
          </a:p>
          <a:p>
            <a:pPr lvl="0"/>
            <a:r>
              <a:rPr lang="en-US" sz="1800" dirty="0"/>
              <a:t>connected with Veterans Services </a:t>
            </a:r>
          </a:p>
          <a:p>
            <a:pPr lvl="0"/>
            <a:r>
              <a:rPr lang="en-US" sz="1800" dirty="0"/>
              <a:t>connected </a:t>
            </a:r>
            <a:r>
              <a:rPr lang="en-US" sz="1800" dirty="0" err="1"/>
              <a:t>withconnected</a:t>
            </a:r>
            <a:r>
              <a:rPr lang="en-US" sz="1800" dirty="0"/>
              <a:t> with other (see notes) </a:t>
            </a:r>
          </a:p>
        </p:txBody>
      </p:sp>
      <p:sp>
        <p:nvSpPr>
          <p:cNvPr id="8" name="Text Placeholder 7">
            <a:extLst>
              <a:ext uri="{FF2B5EF4-FFF2-40B4-BE49-F238E27FC236}">
                <a16:creationId xmlns:a16="http://schemas.microsoft.com/office/drawing/2014/main" id="{4A64DB79-286D-40D6-BD87-9286DA433FC5}"/>
              </a:ext>
            </a:extLst>
          </p:cNvPr>
          <p:cNvSpPr>
            <a:spLocks noGrp="1"/>
          </p:cNvSpPr>
          <p:nvPr>
            <p:ph type="body" sz="quarter" idx="13"/>
          </p:nvPr>
        </p:nvSpPr>
        <p:spPr>
          <a:xfrm>
            <a:off x="8051800" y="3136301"/>
            <a:ext cx="3576319" cy="2225039"/>
          </a:xfrm>
        </p:spPr>
        <p:txBody>
          <a:bodyPr>
            <a:normAutofit/>
          </a:bodyPr>
          <a:lstStyle/>
          <a:p>
            <a:pPr lvl="0"/>
            <a:r>
              <a:rPr lang="en-US" sz="1800" dirty="0"/>
              <a:t>refused assistance </a:t>
            </a:r>
          </a:p>
          <a:p>
            <a:pPr lvl="0"/>
            <a:r>
              <a:rPr lang="en-US" sz="1800" dirty="0"/>
              <a:t>unresponsive to outreach</a:t>
            </a:r>
          </a:p>
          <a:p>
            <a:pPr lvl="0"/>
            <a:r>
              <a:rPr lang="en-US" sz="1800" dirty="0"/>
              <a:t>no longer enrolled</a:t>
            </a:r>
          </a:p>
          <a:p>
            <a:pPr lvl="0"/>
            <a:r>
              <a:rPr lang="en-US" sz="1800" dirty="0"/>
              <a:t>issued in error</a:t>
            </a:r>
          </a:p>
          <a:p>
            <a:pPr lvl="0"/>
            <a:r>
              <a:rPr lang="en-US" sz="1800" dirty="0"/>
              <a:t>end of term </a:t>
            </a:r>
          </a:p>
          <a:p>
            <a:endParaRPr lang="en-US" sz="1800" dirty="0"/>
          </a:p>
        </p:txBody>
      </p:sp>
    </p:spTree>
    <p:extLst>
      <p:ext uri="{BB962C8B-B14F-4D97-AF65-F5344CB8AC3E}">
        <p14:creationId xmlns:p14="http://schemas.microsoft.com/office/powerpoint/2010/main" val="363408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15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15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15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1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fade">
                                      <p:cBhvr>
                                        <p:cTn id="24" dur="1500"/>
                                        <p:tgtEl>
                                          <p:spTgt spid="4">
                                            <p:txEl>
                                              <p:pRg st="5" end="5"/>
                                            </p:txEl>
                                          </p:spTgt>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500"/>
                                        <p:tgtEl>
                                          <p:spTgt spid="6">
                                            <p:txEl>
                                              <p:pRg st="0" end="0"/>
                                            </p:txEl>
                                          </p:spTgt>
                                        </p:tgtEl>
                                      </p:cBhvr>
                                    </p:animEffect>
                                  </p:childTnLst>
                                </p:cTn>
                              </p:par>
                            </p:childTnLst>
                          </p:cTn>
                        </p:par>
                        <p:par>
                          <p:cTn id="29" fill="hold">
                            <p:stCondLst>
                              <p:cond delay="3000"/>
                            </p:stCondLst>
                            <p:childTnLst>
                              <p:par>
                                <p:cTn id="30" presetID="10" presetClass="entr" presetSubtype="0" fill="hold" grpId="0" nodeType="after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1500"/>
                                        <p:tgtEl>
                                          <p:spTgt spid="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Effect transition="in" filter="fade">
                                      <p:cBhvr>
                                        <p:cTn id="37" dur="1500"/>
                                        <p:tgtEl>
                                          <p:spTgt spid="6">
                                            <p:txEl>
                                              <p:pRg st="2" end="2"/>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fade">
                                      <p:cBhvr>
                                        <p:cTn id="40" dur="1500"/>
                                        <p:tgtEl>
                                          <p:spTgt spid="6">
                                            <p:txEl>
                                              <p:pRg st="3" end="3"/>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Effect transition="in" filter="fade">
                                      <p:cBhvr>
                                        <p:cTn id="43" dur="1500"/>
                                        <p:tgtEl>
                                          <p:spTgt spid="6">
                                            <p:txEl>
                                              <p:pRg st="4" end="4"/>
                                            </p:txEl>
                                          </p:spTgt>
                                        </p:tgtEl>
                                      </p:cBhvr>
                                    </p:animEffect>
                                  </p:childTnLst>
                                </p:cTn>
                              </p:par>
                            </p:childTnLst>
                          </p:cTn>
                        </p:par>
                        <p:par>
                          <p:cTn id="44" fill="hold">
                            <p:stCondLst>
                              <p:cond delay="1500"/>
                            </p:stCondLst>
                            <p:childTnLst>
                              <p:par>
                                <p:cTn id="45" presetID="10" presetClass="entr" presetSubtype="0" fill="hold" grpId="0" nodeType="after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animEffect transition="in" filter="fade">
                                      <p:cBhvr>
                                        <p:cTn id="47" dur="1500"/>
                                        <p:tgtEl>
                                          <p:spTgt spid="8">
                                            <p:txEl>
                                              <p:pRg st="0" end="0"/>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8">
                                            <p:txEl>
                                              <p:pRg st="1" end="1"/>
                                            </p:txEl>
                                          </p:spTgt>
                                        </p:tgtEl>
                                        <p:attrNameLst>
                                          <p:attrName>style.visibility</p:attrName>
                                        </p:attrNameLst>
                                      </p:cBhvr>
                                      <p:to>
                                        <p:strVal val="visible"/>
                                      </p:to>
                                    </p:set>
                                    <p:animEffect transition="in" filter="fade">
                                      <p:cBhvr>
                                        <p:cTn id="50" dur="1500"/>
                                        <p:tgtEl>
                                          <p:spTgt spid="8">
                                            <p:txEl>
                                              <p:pRg st="1" end="1"/>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8">
                                            <p:txEl>
                                              <p:pRg st="2" end="2"/>
                                            </p:txEl>
                                          </p:spTgt>
                                        </p:tgtEl>
                                        <p:attrNameLst>
                                          <p:attrName>style.visibility</p:attrName>
                                        </p:attrNameLst>
                                      </p:cBhvr>
                                      <p:to>
                                        <p:strVal val="visible"/>
                                      </p:to>
                                    </p:set>
                                    <p:animEffect transition="in" filter="fade">
                                      <p:cBhvr>
                                        <p:cTn id="53" dur="1500"/>
                                        <p:tgtEl>
                                          <p:spTgt spid="8">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8">
                                            <p:txEl>
                                              <p:pRg st="3" end="3"/>
                                            </p:txEl>
                                          </p:spTgt>
                                        </p:tgtEl>
                                        <p:attrNameLst>
                                          <p:attrName>style.visibility</p:attrName>
                                        </p:attrNameLst>
                                      </p:cBhvr>
                                      <p:to>
                                        <p:strVal val="visible"/>
                                      </p:to>
                                    </p:set>
                                    <p:animEffect transition="in" filter="fade">
                                      <p:cBhvr>
                                        <p:cTn id="58" dur="1500"/>
                                        <p:tgtEl>
                                          <p:spTgt spid="8">
                                            <p:txEl>
                                              <p:pRg st="3" end="3"/>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8">
                                            <p:txEl>
                                              <p:pRg st="4" end="4"/>
                                            </p:txEl>
                                          </p:spTgt>
                                        </p:tgtEl>
                                        <p:attrNameLst>
                                          <p:attrName>style.visibility</p:attrName>
                                        </p:attrNameLst>
                                      </p:cBhvr>
                                      <p:to>
                                        <p:strVal val="visible"/>
                                      </p:to>
                                    </p:set>
                                    <p:animEffect transition="in" filter="fade">
                                      <p:cBhvr>
                                        <p:cTn id="61" dur="1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P spid="8"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DC0F6-AA73-4F16-957D-68EC099E839D}"/>
              </a:ext>
            </a:extLst>
          </p:cNvPr>
          <p:cNvSpPr>
            <a:spLocks noGrp="1"/>
          </p:cNvSpPr>
          <p:nvPr>
            <p:ph type="title"/>
          </p:nvPr>
        </p:nvSpPr>
        <p:spPr/>
        <p:txBody>
          <a:bodyPr/>
          <a:lstStyle/>
          <a:p>
            <a:r>
              <a:rPr lang="en-US" dirty="0"/>
              <a:t>Unconscious bias</a:t>
            </a:r>
          </a:p>
        </p:txBody>
      </p:sp>
      <p:sp>
        <p:nvSpPr>
          <p:cNvPr id="4" name="Content Placeholder 3">
            <a:extLst>
              <a:ext uri="{FF2B5EF4-FFF2-40B4-BE49-F238E27FC236}">
                <a16:creationId xmlns:a16="http://schemas.microsoft.com/office/drawing/2014/main" id="{91CC8CF2-DBD8-4E67-B38D-55D519214D0D}"/>
              </a:ext>
            </a:extLst>
          </p:cNvPr>
          <p:cNvSpPr>
            <a:spLocks noGrp="1"/>
          </p:cNvSpPr>
          <p:nvPr>
            <p:ph idx="1"/>
          </p:nvPr>
        </p:nvSpPr>
        <p:spPr/>
        <p:txBody>
          <a:bodyPr>
            <a:normAutofit/>
          </a:bodyPr>
          <a:lstStyle/>
          <a:p>
            <a:pPr marL="0" indent="0">
              <a:buNone/>
            </a:pPr>
            <a:r>
              <a:rPr lang="en-US" dirty="0"/>
              <a:t>"Unconscious, or implicit, biases are the attitudes, preferences, and assumptions that any person holds toward another individual or group of people. These beliefs—centered around a wide range of characteristics, from race, ethnicity, and gender to religion, speaking accent, physical appearance, and physical abilities—are formed from birth, outside of a person’s awareness. However, they play a role in perceptions of and interactions with others." - from NAFSA</a:t>
            </a:r>
            <a:br>
              <a:rPr lang="en-US" dirty="0"/>
            </a:br>
            <a:endParaRPr lang="en-US" dirty="0"/>
          </a:p>
          <a:p>
            <a:pPr marL="0" indent="0">
              <a:buNone/>
            </a:pPr>
            <a:r>
              <a:rPr lang="en-US" dirty="0"/>
              <a:t>"Grounded in neuroscience and social psychology, implicit bias education empowers us to mitigate (although not eliminate) the involuntary and unconscious associations that produce bias. We do this by increasing awareness, mindfulness and slower thinking." - from </a:t>
            </a:r>
            <a:r>
              <a:rPr lang="en-US" i="1" dirty="0"/>
              <a:t>Inside Higher Ed</a:t>
            </a:r>
            <a:endParaRPr lang="en-US" dirty="0"/>
          </a:p>
          <a:p>
            <a:endParaRPr lang="en-US" dirty="0"/>
          </a:p>
        </p:txBody>
      </p:sp>
    </p:spTree>
    <p:extLst>
      <p:ext uri="{BB962C8B-B14F-4D97-AF65-F5344CB8AC3E}">
        <p14:creationId xmlns:p14="http://schemas.microsoft.com/office/powerpoint/2010/main" val="340284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1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960283-D52A-4119-A1AE-095B1DFE8911}"/>
              </a:ext>
            </a:extLst>
          </p:cNvPr>
          <p:cNvSpPr>
            <a:spLocks noGrp="1"/>
          </p:cNvSpPr>
          <p:nvPr>
            <p:ph type="ctrTitle"/>
          </p:nvPr>
        </p:nvSpPr>
        <p:spPr>
          <a:xfrm>
            <a:off x="1271583" y="1803405"/>
            <a:ext cx="9629775" cy="1825096"/>
          </a:xfrm>
        </p:spPr>
        <p:txBody>
          <a:bodyPr/>
          <a:lstStyle/>
          <a:p>
            <a:r>
              <a:rPr lang="en-US" dirty="0"/>
              <a:t>Questions &amp; Comments</a:t>
            </a:r>
          </a:p>
        </p:txBody>
      </p:sp>
      <p:sp>
        <p:nvSpPr>
          <p:cNvPr id="5" name="Subtitle 4">
            <a:extLst>
              <a:ext uri="{FF2B5EF4-FFF2-40B4-BE49-F238E27FC236}">
                <a16:creationId xmlns:a16="http://schemas.microsoft.com/office/drawing/2014/main" id="{FE4E9DE8-C3B3-4BD5-AFE5-79B1BA3FF3A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83351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825B0-5265-4E16-BE2B-BBDA56A5CEDF}"/>
              </a:ext>
            </a:extLst>
          </p:cNvPr>
          <p:cNvSpPr>
            <a:spLocks noGrp="1"/>
          </p:cNvSpPr>
          <p:nvPr>
            <p:ph type="title"/>
          </p:nvPr>
        </p:nvSpPr>
        <p:spPr/>
        <p:txBody>
          <a:bodyPr>
            <a:normAutofit fontScale="90000"/>
          </a:bodyPr>
          <a:lstStyle/>
          <a:p>
            <a:r>
              <a:rPr lang="en-US" dirty="0"/>
              <a:t>What are alerts and how have you used them in the past?</a:t>
            </a:r>
          </a:p>
        </p:txBody>
      </p:sp>
      <p:sp>
        <p:nvSpPr>
          <p:cNvPr id="3" name="Content Placeholder 2">
            <a:extLst>
              <a:ext uri="{FF2B5EF4-FFF2-40B4-BE49-F238E27FC236}">
                <a16:creationId xmlns:a16="http://schemas.microsoft.com/office/drawing/2014/main" id="{58C70B66-2A63-4589-992B-A03776E3EDA2}"/>
              </a:ext>
            </a:extLst>
          </p:cNvPr>
          <p:cNvSpPr>
            <a:spLocks noGrp="1"/>
          </p:cNvSpPr>
          <p:nvPr>
            <p:ph idx="1"/>
          </p:nvPr>
        </p:nvSpPr>
        <p:spPr/>
        <p:txBody>
          <a:bodyPr/>
          <a:lstStyle/>
          <a:p>
            <a:r>
              <a:rPr lang="en-US" dirty="0"/>
              <a:t>A way for faculty and staff to communicate with other City Tech offices about students who may need additional supports to be successful in the class, the semester, or their college career. </a:t>
            </a:r>
          </a:p>
          <a:p>
            <a:endParaRPr lang="en-US" dirty="0"/>
          </a:p>
          <a:p>
            <a:r>
              <a:rPr lang="en-US" dirty="0"/>
              <a:t>Part of overall communication with students—not a replacement for direct faculty feedback</a:t>
            </a:r>
          </a:p>
        </p:txBody>
      </p:sp>
    </p:spTree>
    <p:extLst>
      <p:ext uri="{BB962C8B-B14F-4D97-AF65-F5344CB8AC3E}">
        <p14:creationId xmlns:p14="http://schemas.microsoft.com/office/powerpoint/2010/main" val="76178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8316A-3DEF-44CA-867C-63BC5C1D73FC}"/>
              </a:ext>
            </a:extLst>
          </p:cNvPr>
          <p:cNvSpPr>
            <a:spLocks noGrp="1"/>
          </p:cNvSpPr>
          <p:nvPr>
            <p:ph type="title"/>
          </p:nvPr>
        </p:nvSpPr>
        <p:spPr/>
        <p:txBody>
          <a:bodyPr/>
          <a:lstStyle/>
          <a:p>
            <a:r>
              <a:rPr lang="en-US" dirty="0"/>
              <a:t>Old and new systems</a:t>
            </a:r>
          </a:p>
        </p:txBody>
      </p:sp>
      <p:sp>
        <p:nvSpPr>
          <p:cNvPr id="3" name="Content Placeholder 2">
            <a:extLst>
              <a:ext uri="{FF2B5EF4-FFF2-40B4-BE49-F238E27FC236}">
                <a16:creationId xmlns:a16="http://schemas.microsoft.com/office/drawing/2014/main" id="{10E6F3F7-E0A9-45A8-B4DE-5C9DA137AF42}"/>
              </a:ext>
            </a:extLst>
          </p:cNvPr>
          <p:cNvSpPr>
            <a:spLocks noGrp="1"/>
          </p:cNvSpPr>
          <p:nvPr>
            <p:ph sz="half" idx="1"/>
          </p:nvPr>
        </p:nvSpPr>
        <p:spPr/>
        <p:txBody>
          <a:bodyPr>
            <a:normAutofit fontScale="92500"/>
          </a:bodyPr>
          <a:lstStyle/>
          <a:p>
            <a:r>
              <a:rPr lang="en-US" dirty="0"/>
              <a:t>Early Intervention Form</a:t>
            </a:r>
          </a:p>
          <a:p>
            <a:r>
              <a:rPr lang="en-US" dirty="0"/>
              <a:t>Only negative information</a:t>
            </a:r>
          </a:p>
          <a:p>
            <a:r>
              <a:rPr lang="en-US" dirty="0"/>
              <a:t>Non-specific categories</a:t>
            </a:r>
          </a:p>
          <a:p>
            <a:r>
              <a:rPr lang="en-US" dirty="0"/>
              <a:t>Went to Student Affairs email</a:t>
            </a:r>
          </a:p>
          <a:p>
            <a:r>
              <a:rPr lang="en-US" dirty="0"/>
              <a:t>Human error possible in entries</a:t>
            </a:r>
          </a:p>
          <a:p>
            <a:r>
              <a:rPr lang="en-US" dirty="0"/>
              <a:t>Students not </a:t>
            </a:r>
            <a:r>
              <a:rPr lang="en-US" dirty="0" err="1"/>
              <a:t>cced</a:t>
            </a:r>
            <a:endParaRPr lang="en-US" dirty="0"/>
          </a:p>
          <a:p>
            <a:r>
              <a:rPr lang="en-US" dirty="0"/>
              <a:t>Difficult to track and assess</a:t>
            </a:r>
          </a:p>
          <a:p>
            <a:endParaRPr lang="en-US" dirty="0"/>
          </a:p>
        </p:txBody>
      </p:sp>
      <p:sp>
        <p:nvSpPr>
          <p:cNvPr id="4" name="Content Placeholder 3">
            <a:extLst>
              <a:ext uri="{FF2B5EF4-FFF2-40B4-BE49-F238E27FC236}">
                <a16:creationId xmlns:a16="http://schemas.microsoft.com/office/drawing/2014/main" id="{34BEF4D1-B7B0-465F-B5C2-2F68CF2F7820}"/>
              </a:ext>
            </a:extLst>
          </p:cNvPr>
          <p:cNvSpPr>
            <a:spLocks noGrp="1"/>
          </p:cNvSpPr>
          <p:nvPr>
            <p:ph sz="half" idx="2"/>
          </p:nvPr>
        </p:nvSpPr>
        <p:spPr/>
        <p:txBody>
          <a:bodyPr>
            <a:normAutofit fontScale="92500"/>
          </a:bodyPr>
          <a:lstStyle/>
          <a:p>
            <a:r>
              <a:rPr lang="en-US" dirty="0"/>
              <a:t>Navigate interface</a:t>
            </a:r>
          </a:p>
          <a:p>
            <a:r>
              <a:rPr lang="en-US" dirty="0"/>
              <a:t>Both negative and positive feedback</a:t>
            </a:r>
          </a:p>
          <a:p>
            <a:r>
              <a:rPr lang="en-US" dirty="0"/>
              <a:t>12 alert and 4 high five categories</a:t>
            </a:r>
          </a:p>
          <a:p>
            <a:r>
              <a:rPr lang="en-US" dirty="0"/>
              <a:t>Opens a “case” for the SSC which can be reassigned to other responders</a:t>
            </a:r>
          </a:p>
          <a:p>
            <a:r>
              <a:rPr lang="en-US" dirty="0"/>
              <a:t>Automatically populates student info</a:t>
            </a:r>
          </a:p>
          <a:p>
            <a:r>
              <a:rPr lang="en-US" dirty="0"/>
              <a:t>Students get notified in many cases w email</a:t>
            </a:r>
          </a:p>
          <a:p>
            <a:r>
              <a:rPr lang="en-US" dirty="0"/>
              <a:t>Trackable by EMSA and faculty and assessable</a:t>
            </a:r>
          </a:p>
          <a:p>
            <a:endParaRPr lang="en-US" dirty="0"/>
          </a:p>
          <a:p>
            <a:endParaRPr lang="en-US" dirty="0"/>
          </a:p>
        </p:txBody>
      </p:sp>
    </p:spTree>
    <p:extLst>
      <p:ext uri="{BB962C8B-B14F-4D97-AF65-F5344CB8AC3E}">
        <p14:creationId xmlns:p14="http://schemas.microsoft.com/office/powerpoint/2010/main" val="288438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500"/>
                                        <p:tgtEl>
                                          <p:spTgt spid="3">
                                            <p:txEl>
                                              <p:pRg st="1" end="1"/>
                                            </p:txEl>
                                          </p:spTgt>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500"/>
                                        <p:tgtEl>
                                          <p:spTgt spid="3">
                                            <p:txEl>
                                              <p:pRg st="2" end="2"/>
                                            </p:txEl>
                                          </p:spTgt>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childTnLst>
                          </p:cTn>
                        </p:par>
                        <p:par>
                          <p:cTn id="20" fill="hold">
                            <p:stCondLst>
                              <p:cond delay="6000"/>
                            </p:stCondLst>
                            <p:childTnLst>
                              <p:par>
                                <p:cTn id="21" presetID="10"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500"/>
                                        <p:tgtEl>
                                          <p:spTgt spid="3">
                                            <p:txEl>
                                              <p:pRg st="4" end="4"/>
                                            </p:txEl>
                                          </p:spTgt>
                                        </p:tgtEl>
                                      </p:cBhvr>
                                    </p:animEffect>
                                  </p:childTnLst>
                                </p:cTn>
                              </p:par>
                            </p:childTnLst>
                          </p:cTn>
                        </p:par>
                        <p:par>
                          <p:cTn id="24" fill="hold">
                            <p:stCondLst>
                              <p:cond delay="7500"/>
                            </p:stCondLst>
                            <p:childTnLst>
                              <p:par>
                                <p:cTn id="25" presetID="10"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500"/>
                                        <p:tgtEl>
                                          <p:spTgt spid="3">
                                            <p:txEl>
                                              <p:pRg st="5" end="5"/>
                                            </p:txEl>
                                          </p:spTgt>
                                        </p:tgtEl>
                                      </p:cBhvr>
                                    </p:animEffect>
                                  </p:childTnLst>
                                </p:cTn>
                              </p:par>
                            </p:childTnLst>
                          </p:cTn>
                        </p:par>
                        <p:par>
                          <p:cTn id="28" fill="hold">
                            <p:stCondLst>
                              <p:cond delay="9000"/>
                            </p:stCondLst>
                            <p:childTnLst>
                              <p:par>
                                <p:cTn id="29" presetID="10"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Effect transition="in" filter="fade">
                                      <p:cBhvr>
                                        <p:cTn id="36" dur="1500"/>
                                        <p:tgtEl>
                                          <p:spTgt spid="4">
                                            <p:txEl>
                                              <p:pRg st="0" end="0"/>
                                            </p:txEl>
                                          </p:spTgt>
                                        </p:tgtEl>
                                      </p:cBhvr>
                                    </p:animEffect>
                                  </p:childTnLst>
                                </p:cTn>
                              </p:par>
                            </p:childTnLst>
                          </p:cTn>
                        </p:par>
                        <p:par>
                          <p:cTn id="37" fill="hold">
                            <p:stCondLst>
                              <p:cond delay="1500"/>
                            </p:stCondLst>
                            <p:childTnLst>
                              <p:par>
                                <p:cTn id="38" presetID="10" presetClass="entr" presetSubtype="0" fill="hold" grpId="0" nodeType="afterEffect">
                                  <p:stCondLst>
                                    <p:cond delay="0"/>
                                  </p:stCondLst>
                                  <p:childTnLst>
                                    <p:set>
                                      <p:cBhvr>
                                        <p:cTn id="39" dur="1" fill="hold">
                                          <p:stCondLst>
                                            <p:cond delay="0"/>
                                          </p:stCondLst>
                                        </p:cTn>
                                        <p:tgtEl>
                                          <p:spTgt spid="4">
                                            <p:txEl>
                                              <p:pRg st="1" end="1"/>
                                            </p:txEl>
                                          </p:spTgt>
                                        </p:tgtEl>
                                        <p:attrNameLst>
                                          <p:attrName>style.visibility</p:attrName>
                                        </p:attrNameLst>
                                      </p:cBhvr>
                                      <p:to>
                                        <p:strVal val="visible"/>
                                      </p:to>
                                    </p:set>
                                    <p:animEffect transition="in" filter="fade">
                                      <p:cBhvr>
                                        <p:cTn id="40" dur="1500"/>
                                        <p:tgtEl>
                                          <p:spTgt spid="4">
                                            <p:txEl>
                                              <p:pRg st="1" end="1"/>
                                            </p:txEl>
                                          </p:spTgt>
                                        </p:tgtEl>
                                      </p:cBhvr>
                                    </p:animEffect>
                                  </p:childTnLst>
                                </p:cTn>
                              </p:par>
                            </p:childTnLst>
                          </p:cTn>
                        </p:par>
                        <p:par>
                          <p:cTn id="41" fill="hold">
                            <p:stCondLst>
                              <p:cond delay="3000"/>
                            </p:stCondLst>
                            <p:childTnLst>
                              <p:par>
                                <p:cTn id="42" presetID="10" presetClass="entr" presetSubtype="0" fill="hold" grpId="0" nodeType="afterEffect">
                                  <p:stCondLst>
                                    <p:cond delay="0"/>
                                  </p:stCondLst>
                                  <p:childTnLst>
                                    <p:set>
                                      <p:cBhvr>
                                        <p:cTn id="43" dur="1" fill="hold">
                                          <p:stCondLst>
                                            <p:cond delay="0"/>
                                          </p:stCondLst>
                                        </p:cTn>
                                        <p:tgtEl>
                                          <p:spTgt spid="4">
                                            <p:txEl>
                                              <p:pRg st="2" end="2"/>
                                            </p:txEl>
                                          </p:spTgt>
                                        </p:tgtEl>
                                        <p:attrNameLst>
                                          <p:attrName>style.visibility</p:attrName>
                                        </p:attrNameLst>
                                      </p:cBhvr>
                                      <p:to>
                                        <p:strVal val="visible"/>
                                      </p:to>
                                    </p:set>
                                    <p:animEffect transition="in" filter="fade">
                                      <p:cBhvr>
                                        <p:cTn id="44" dur="1500"/>
                                        <p:tgtEl>
                                          <p:spTgt spid="4">
                                            <p:txEl>
                                              <p:pRg st="2" end="2"/>
                                            </p:txEl>
                                          </p:spTgt>
                                        </p:tgtEl>
                                      </p:cBhvr>
                                    </p:animEffect>
                                  </p:childTnLst>
                                </p:cTn>
                              </p:par>
                            </p:childTnLst>
                          </p:cTn>
                        </p:par>
                        <p:par>
                          <p:cTn id="45" fill="hold">
                            <p:stCondLst>
                              <p:cond delay="4500"/>
                            </p:stCondLst>
                            <p:childTnLst>
                              <p:par>
                                <p:cTn id="46" presetID="10" presetClass="entr" presetSubtype="0" fill="hold" grpId="0" nodeType="after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fade">
                                      <p:cBhvr>
                                        <p:cTn id="48" dur="1500"/>
                                        <p:tgtEl>
                                          <p:spTgt spid="4">
                                            <p:txEl>
                                              <p:pRg st="3" end="3"/>
                                            </p:txEl>
                                          </p:spTgt>
                                        </p:tgtEl>
                                      </p:cBhvr>
                                    </p:animEffect>
                                  </p:childTnLst>
                                </p:cTn>
                              </p:par>
                            </p:childTnLst>
                          </p:cTn>
                        </p:par>
                        <p:par>
                          <p:cTn id="49" fill="hold">
                            <p:stCondLst>
                              <p:cond delay="6000"/>
                            </p:stCondLst>
                            <p:childTnLst>
                              <p:par>
                                <p:cTn id="50" presetID="10" presetClass="entr" presetSubtype="0" fill="hold" grpId="0" nodeType="after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fade">
                                      <p:cBhvr>
                                        <p:cTn id="52" dur="1500"/>
                                        <p:tgtEl>
                                          <p:spTgt spid="4">
                                            <p:txEl>
                                              <p:pRg st="4" end="4"/>
                                            </p:txEl>
                                          </p:spTgt>
                                        </p:tgtEl>
                                      </p:cBhvr>
                                    </p:animEffect>
                                  </p:childTnLst>
                                </p:cTn>
                              </p:par>
                            </p:childTnLst>
                          </p:cTn>
                        </p:par>
                        <p:par>
                          <p:cTn id="53" fill="hold">
                            <p:stCondLst>
                              <p:cond delay="7500"/>
                            </p:stCondLst>
                            <p:childTnLst>
                              <p:par>
                                <p:cTn id="54" presetID="10" presetClass="entr" presetSubtype="0" fill="hold" grpId="0" nodeType="afterEffect">
                                  <p:stCondLst>
                                    <p:cond delay="0"/>
                                  </p:stCondLst>
                                  <p:childTnLst>
                                    <p:set>
                                      <p:cBhvr>
                                        <p:cTn id="55" dur="1" fill="hold">
                                          <p:stCondLst>
                                            <p:cond delay="0"/>
                                          </p:stCondLst>
                                        </p:cTn>
                                        <p:tgtEl>
                                          <p:spTgt spid="4">
                                            <p:txEl>
                                              <p:pRg st="5" end="5"/>
                                            </p:txEl>
                                          </p:spTgt>
                                        </p:tgtEl>
                                        <p:attrNameLst>
                                          <p:attrName>style.visibility</p:attrName>
                                        </p:attrNameLst>
                                      </p:cBhvr>
                                      <p:to>
                                        <p:strVal val="visible"/>
                                      </p:to>
                                    </p:set>
                                    <p:animEffect transition="in" filter="fade">
                                      <p:cBhvr>
                                        <p:cTn id="56" dur="1500"/>
                                        <p:tgtEl>
                                          <p:spTgt spid="4">
                                            <p:txEl>
                                              <p:pRg st="5" end="5"/>
                                            </p:txEl>
                                          </p:spTgt>
                                        </p:tgtEl>
                                      </p:cBhvr>
                                    </p:animEffect>
                                  </p:childTnLst>
                                </p:cTn>
                              </p:par>
                            </p:childTnLst>
                          </p:cTn>
                        </p:par>
                        <p:par>
                          <p:cTn id="57" fill="hold">
                            <p:stCondLst>
                              <p:cond delay="9000"/>
                            </p:stCondLst>
                            <p:childTnLst>
                              <p:par>
                                <p:cTn id="58" presetID="10" presetClass="entr" presetSubtype="0" fill="hold" grpId="0" nodeType="afterEffect">
                                  <p:stCondLst>
                                    <p:cond delay="0"/>
                                  </p:stCondLst>
                                  <p:childTnLst>
                                    <p:set>
                                      <p:cBhvr>
                                        <p:cTn id="59" dur="1" fill="hold">
                                          <p:stCondLst>
                                            <p:cond delay="0"/>
                                          </p:stCondLst>
                                        </p:cTn>
                                        <p:tgtEl>
                                          <p:spTgt spid="4">
                                            <p:txEl>
                                              <p:pRg st="6" end="6"/>
                                            </p:txEl>
                                          </p:spTgt>
                                        </p:tgtEl>
                                        <p:attrNameLst>
                                          <p:attrName>style.visibility</p:attrName>
                                        </p:attrNameLst>
                                      </p:cBhvr>
                                      <p:to>
                                        <p:strVal val="visible"/>
                                      </p:to>
                                    </p:set>
                                    <p:animEffect transition="in" filter="fade">
                                      <p:cBhvr>
                                        <p:cTn id="60" dur="1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AC293-425E-4C25-ACA8-D25748EF018C}"/>
              </a:ext>
            </a:extLst>
          </p:cNvPr>
          <p:cNvSpPr>
            <a:spLocks noGrp="1"/>
          </p:cNvSpPr>
          <p:nvPr>
            <p:ph type="title"/>
          </p:nvPr>
        </p:nvSpPr>
        <p:spPr/>
        <p:txBody>
          <a:bodyPr/>
          <a:lstStyle/>
          <a:p>
            <a:r>
              <a:rPr lang="en-US" dirty="0"/>
              <a:t>Student Success Center</a:t>
            </a:r>
          </a:p>
        </p:txBody>
      </p:sp>
      <p:pic>
        <p:nvPicPr>
          <p:cNvPr id="6" name="Content Placeholder 5">
            <a:extLst>
              <a:ext uri="{FF2B5EF4-FFF2-40B4-BE49-F238E27FC236}">
                <a16:creationId xmlns:a16="http://schemas.microsoft.com/office/drawing/2014/main" id="{6B797B23-3835-4801-B175-1C27976F16C7}"/>
              </a:ext>
            </a:extLst>
          </p:cNvPr>
          <p:cNvPicPr>
            <a:picLocks noGrp="1" noChangeAspect="1"/>
          </p:cNvPicPr>
          <p:nvPr>
            <p:ph idx="1"/>
          </p:nvPr>
        </p:nvPicPr>
        <p:blipFill>
          <a:blip r:embed="rId2"/>
          <a:stretch>
            <a:fillRect/>
          </a:stretch>
        </p:blipFill>
        <p:spPr>
          <a:xfrm>
            <a:off x="900113" y="3181612"/>
            <a:ext cx="3322608" cy="2751058"/>
          </a:xfrm>
        </p:spPr>
      </p:pic>
      <p:sp>
        <p:nvSpPr>
          <p:cNvPr id="4" name="Text Placeholder 3">
            <a:extLst>
              <a:ext uri="{FF2B5EF4-FFF2-40B4-BE49-F238E27FC236}">
                <a16:creationId xmlns:a16="http://schemas.microsoft.com/office/drawing/2014/main" id="{38A11B11-6B1F-426C-A198-43713AD6C675}"/>
              </a:ext>
            </a:extLst>
          </p:cNvPr>
          <p:cNvSpPr>
            <a:spLocks noGrp="1"/>
          </p:cNvSpPr>
          <p:nvPr>
            <p:ph type="body" sz="half" idx="2"/>
          </p:nvPr>
        </p:nvSpPr>
        <p:spPr>
          <a:xfrm>
            <a:off x="5772149" y="1035936"/>
            <a:ext cx="5519738" cy="5303904"/>
          </a:xfrm>
        </p:spPr>
        <p:txBody>
          <a:bodyPr>
            <a:noAutofit/>
          </a:bodyPr>
          <a:lstStyle/>
          <a:p>
            <a:pPr>
              <a:lnSpc>
                <a:spcPct val="100000"/>
              </a:lnSpc>
              <a:spcBef>
                <a:spcPts val="0"/>
              </a:spcBef>
              <a:spcAft>
                <a:spcPts val="600"/>
              </a:spcAft>
            </a:pPr>
            <a:r>
              <a:rPr lang="en-US" sz="2000" b="1" dirty="0"/>
              <a:t>WHO:</a:t>
            </a:r>
          </a:p>
          <a:p>
            <a:pPr>
              <a:lnSpc>
                <a:spcPct val="100000"/>
              </a:lnSpc>
              <a:spcBef>
                <a:spcPts val="0"/>
              </a:spcBef>
              <a:spcAft>
                <a:spcPts val="600"/>
              </a:spcAft>
            </a:pPr>
            <a:r>
              <a:rPr lang="en-US" sz="2000" dirty="0"/>
              <a:t>Success Coaches</a:t>
            </a:r>
          </a:p>
          <a:p>
            <a:pPr>
              <a:lnSpc>
                <a:spcPct val="100000"/>
              </a:lnSpc>
              <a:spcBef>
                <a:spcPts val="0"/>
              </a:spcBef>
              <a:spcAft>
                <a:spcPts val="600"/>
              </a:spcAft>
            </a:pPr>
            <a:r>
              <a:rPr lang="en-US" sz="2000" dirty="0"/>
              <a:t>Peer Coaches</a:t>
            </a:r>
          </a:p>
          <a:p>
            <a:pPr>
              <a:lnSpc>
                <a:spcPct val="100000"/>
              </a:lnSpc>
              <a:spcBef>
                <a:spcPts val="0"/>
              </a:spcBef>
              <a:spcAft>
                <a:spcPts val="600"/>
              </a:spcAft>
            </a:pPr>
            <a:r>
              <a:rPr lang="en-US" sz="2000" dirty="0"/>
              <a:t>Emergency Resource Coordinators</a:t>
            </a:r>
          </a:p>
          <a:p>
            <a:pPr>
              <a:lnSpc>
                <a:spcPct val="100000"/>
              </a:lnSpc>
              <a:spcBef>
                <a:spcPts val="0"/>
              </a:spcBef>
              <a:spcAft>
                <a:spcPts val="600"/>
              </a:spcAft>
            </a:pPr>
            <a:endParaRPr lang="en-US" sz="2000" dirty="0"/>
          </a:p>
          <a:p>
            <a:pPr>
              <a:lnSpc>
                <a:spcPct val="100000"/>
              </a:lnSpc>
              <a:spcBef>
                <a:spcPts val="0"/>
              </a:spcBef>
              <a:spcAft>
                <a:spcPts val="600"/>
              </a:spcAft>
            </a:pPr>
            <a:r>
              <a:rPr lang="en-US" sz="2000" b="1" dirty="0"/>
              <a:t>TIMELINE:</a:t>
            </a:r>
          </a:p>
          <a:p>
            <a:pPr>
              <a:lnSpc>
                <a:spcPct val="100000"/>
              </a:lnSpc>
              <a:spcBef>
                <a:spcPts val="0"/>
              </a:spcBef>
              <a:spcAft>
                <a:spcPts val="600"/>
              </a:spcAft>
            </a:pPr>
            <a:r>
              <a:rPr lang="en-US" sz="2000" dirty="0"/>
              <a:t>3 business days</a:t>
            </a:r>
          </a:p>
          <a:p>
            <a:pPr>
              <a:lnSpc>
                <a:spcPct val="100000"/>
              </a:lnSpc>
              <a:spcBef>
                <a:spcPts val="0"/>
              </a:spcBef>
              <a:spcAft>
                <a:spcPts val="600"/>
              </a:spcAft>
            </a:pPr>
            <a:endParaRPr lang="en-US" sz="2000" dirty="0"/>
          </a:p>
          <a:p>
            <a:pPr>
              <a:lnSpc>
                <a:spcPct val="100000"/>
              </a:lnSpc>
              <a:spcBef>
                <a:spcPts val="0"/>
              </a:spcBef>
              <a:spcAft>
                <a:spcPts val="600"/>
              </a:spcAft>
            </a:pPr>
            <a:r>
              <a:rPr lang="en-US" sz="2000" b="1" dirty="0"/>
              <a:t>CONTACT:</a:t>
            </a:r>
          </a:p>
          <a:p>
            <a:pPr>
              <a:lnSpc>
                <a:spcPct val="100000"/>
              </a:lnSpc>
              <a:spcBef>
                <a:spcPts val="0"/>
              </a:spcBef>
              <a:spcAft>
                <a:spcPts val="600"/>
              </a:spcAft>
            </a:pPr>
            <a:r>
              <a:rPr lang="en-US" sz="2000" dirty="0">
                <a:hlinkClick r:id="rId3"/>
              </a:rPr>
              <a:t>www.citytech.cuny.edu/ssc</a:t>
            </a:r>
            <a:r>
              <a:rPr lang="en-US" sz="2000" dirty="0"/>
              <a:t> </a:t>
            </a:r>
          </a:p>
          <a:p>
            <a:pPr>
              <a:lnSpc>
                <a:spcPct val="100000"/>
              </a:lnSpc>
              <a:spcBef>
                <a:spcPts val="0"/>
              </a:spcBef>
              <a:spcAft>
                <a:spcPts val="600"/>
              </a:spcAft>
            </a:pPr>
            <a:r>
              <a:rPr lang="en-US" sz="2000" dirty="0">
                <a:hlinkClick r:id="rId4"/>
              </a:rPr>
              <a:t>StudentSuccessCenter@citytech.cuny.edu</a:t>
            </a:r>
            <a:endParaRPr lang="en-US" sz="2000" dirty="0"/>
          </a:p>
          <a:p>
            <a:pPr>
              <a:lnSpc>
                <a:spcPct val="100000"/>
              </a:lnSpc>
              <a:spcBef>
                <a:spcPts val="0"/>
              </a:spcBef>
              <a:spcAft>
                <a:spcPts val="600"/>
              </a:spcAft>
            </a:pPr>
            <a:r>
              <a:rPr lang="en-US" sz="2000" dirty="0"/>
              <a:t>Sarah </a:t>
            </a:r>
            <a:r>
              <a:rPr lang="en-US" sz="2000" dirty="0" err="1"/>
              <a:t>Paruolo</a:t>
            </a:r>
            <a:r>
              <a:rPr lang="en-US" sz="2000" dirty="0"/>
              <a:t>, Director, </a:t>
            </a:r>
            <a:r>
              <a:rPr lang="en-US" sz="2000" dirty="0">
                <a:hlinkClick r:id="rId5"/>
              </a:rPr>
              <a:t>Sparuolo@citytech.cuny.edu</a:t>
            </a:r>
            <a:endParaRPr lang="en-US" sz="2000" dirty="0"/>
          </a:p>
          <a:p>
            <a:pPr>
              <a:lnSpc>
                <a:spcPct val="100000"/>
              </a:lnSpc>
              <a:spcBef>
                <a:spcPts val="0"/>
              </a:spcBef>
              <a:spcAft>
                <a:spcPts val="600"/>
              </a:spcAft>
            </a:pPr>
            <a:r>
              <a:rPr lang="en-US" sz="2000" dirty="0"/>
              <a:t>718-260-5570</a:t>
            </a:r>
          </a:p>
        </p:txBody>
      </p:sp>
    </p:spTree>
    <p:extLst>
      <p:ext uri="{BB962C8B-B14F-4D97-AF65-F5344CB8AC3E}">
        <p14:creationId xmlns:p14="http://schemas.microsoft.com/office/powerpoint/2010/main" val="4033930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500"/>
                                        <p:tgtEl>
                                          <p:spTgt spid="2"/>
                                        </p:tgtEl>
                                      </p:cBhvr>
                                    </p:animEffect>
                                  </p:childTnLst>
                                </p:cTn>
                              </p:par>
                            </p:childTnLst>
                          </p:cTn>
                        </p:par>
                        <p:par>
                          <p:cTn id="11" fill="hold">
                            <p:stCondLst>
                              <p:cond delay="1500"/>
                            </p:stCondLst>
                            <p:childTnLst>
                              <p:par>
                                <p:cTn id="12" presetID="10" presetClass="entr" presetSubtype="0" fill="hold" grpId="0" nodeType="after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500"/>
                                        <p:tgtEl>
                                          <p:spTgt spid="4">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500"/>
                                        <p:tgtEl>
                                          <p:spTgt spid="4">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1500"/>
                                        <p:tgtEl>
                                          <p:spTgt spid="4">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fade">
                                      <p:cBhvr>
                                        <p:cTn id="23" dur="1500"/>
                                        <p:tgtEl>
                                          <p:spTgt spid="4">
                                            <p:txEl>
                                              <p:pRg st="3" end="3"/>
                                            </p:txEl>
                                          </p:spTgt>
                                        </p:tgtEl>
                                      </p:cBhvr>
                                    </p:animEffect>
                                  </p:childTnLst>
                                </p:cTn>
                              </p:par>
                            </p:childTnLst>
                          </p:cTn>
                        </p:par>
                        <p:par>
                          <p:cTn id="24" fill="hold">
                            <p:stCondLst>
                              <p:cond delay="3000"/>
                            </p:stCondLst>
                            <p:childTnLst>
                              <p:par>
                                <p:cTn id="25" presetID="10" presetClass="entr" presetSubtype="0" fill="hold" grpId="0" nodeType="after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1500"/>
                                        <p:tgtEl>
                                          <p:spTgt spid="4">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1500"/>
                                        <p:tgtEl>
                                          <p:spTgt spid="4">
                                            <p:txEl>
                                              <p:pRg st="6" end="6"/>
                                            </p:txEl>
                                          </p:spTgt>
                                        </p:tgtEl>
                                      </p:cBhvr>
                                    </p:animEffect>
                                  </p:childTnLst>
                                </p:cTn>
                              </p:par>
                            </p:childTnLst>
                          </p:cTn>
                        </p:par>
                        <p:par>
                          <p:cTn id="31" fill="hold">
                            <p:stCondLst>
                              <p:cond delay="4500"/>
                            </p:stCondLst>
                            <p:childTnLst>
                              <p:par>
                                <p:cTn id="32" presetID="10" presetClass="entr" presetSubtype="0" fill="hold" grpId="0" nodeType="afterEffect">
                                  <p:stCondLst>
                                    <p:cond delay="0"/>
                                  </p:stCondLst>
                                  <p:childTnLst>
                                    <p:set>
                                      <p:cBhvr>
                                        <p:cTn id="33" dur="1" fill="hold">
                                          <p:stCondLst>
                                            <p:cond delay="0"/>
                                          </p:stCondLst>
                                        </p:cTn>
                                        <p:tgtEl>
                                          <p:spTgt spid="4">
                                            <p:txEl>
                                              <p:pRg st="8" end="8"/>
                                            </p:txEl>
                                          </p:spTgt>
                                        </p:tgtEl>
                                        <p:attrNameLst>
                                          <p:attrName>style.visibility</p:attrName>
                                        </p:attrNameLst>
                                      </p:cBhvr>
                                      <p:to>
                                        <p:strVal val="visible"/>
                                      </p:to>
                                    </p:set>
                                    <p:animEffect transition="in" filter="fade">
                                      <p:cBhvr>
                                        <p:cTn id="34" dur="1500"/>
                                        <p:tgtEl>
                                          <p:spTgt spid="4">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fade">
                                      <p:cBhvr>
                                        <p:cTn id="37" dur="1500"/>
                                        <p:tgtEl>
                                          <p:spTgt spid="4">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
                                            <p:txEl>
                                              <p:pRg st="10" end="10"/>
                                            </p:txEl>
                                          </p:spTgt>
                                        </p:tgtEl>
                                        <p:attrNameLst>
                                          <p:attrName>style.visibility</p:attrName>
                                        </p:attrNameLst>
                                      </p:cBhvr>
                                      <p:to>
                                        <p:strVal val="visible"/>
                                      </p:to>
                                    </p:set>
                                    <p:animEffect transition="in" filter="fade">
                                      <p:cBhvr>
                                        <p:cTn id="40" dur="1500"/>
                                        <p:tgtEl>
                                          <p:spTgt spid="4">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Effect transition="in" filter="fade">
                                      <p:cBhvr>
                                        <p:cTn id="43" dur="1500"/>
                                        <p:tgtEl>
                                          <p:spTgt spid="4">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
                                            <p:txEl>
                                              <p:pRg st="12" end="12"/>
                                            </p:txEl>
                                          </p:spTgt>
                                        </p:tgtEl>
                                        <p:attrNameLst>
                                          <p:attrName>style.visibility</p:attrName>
                                        </p:attrNameLst>
                                      </p:cBhvr>
                                      <p:to>
                                        <p:strVal val="visible"/>
                                      </p:to>
                                    </p:set>
                                    <p:animEffect transition="in" filter="fade">
                                      <p:cBhvr>
                                        <p:cTn id="46" dur="1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70D28-D619-4E62-A30B-07EE74CAED55}"/>
              </a:ext>
            </a:extLst>
          </p:cNvPr>
          <p:cNvSpPr>
            <a:spLocks noGrp="1"/>
          </p:cNvSpPr>
          <p:nvPr>
            <p:ph type="title"/>
          </p:nvPr>
        </p:nvSpPr>
        <p:spPr>
          <a:xfrm>
            <a:off x="685800" y="753534"/>
            <a:ext cx="10820399" cy="2462742"/>
          </a:xfrm>
        </p:spPr>
        <p:txBody>
          <a:bodyPr/>
          <a:lstStyle/>
          <a:p>
            <a:r>
              <a:rPr lang="en-US" dirty="0"/>
              <a:t>Technical How-to</a:t>
            </a:r>
          </a:p>
        </p:txBody>
      </p:sp>
      <p:sp>
        <p:nvSpPr>
          <p:cNvPr id="3" name="Text Placeholder 2">
            <a:extLst>
              <a:ext uri="{FF2B5EF4-FFF2-40B4-BE49-F238E27FC236}">
                <a16:creationId xmlns:a16="http://schemas.microsoft.com/office/drawing/2014/main" id="{A5043706-E8AF-4398-BE3D-F820D38F6B62}"/>
              </a:ext>
            </a:extLst>
          </p:cNvPr>
          <p:cNvSpPr>
            <a:spLocks noGrp="1"/>
          </p:cNvSpPr>
          <p:nvPr>
            <p:ph type="body" idx="1"/>
          </p:nvPr>
        </p:nvSpPr>
        <p:spPr>
          <a:xfrm>
            <a:off x="1024467" y="3216277"/>
            <a:ext cx="10490200" cy="1381124"/>
          </a:xfrm>
        </p:spPr>
        <p:txBody>
          <a:bodyPr>
            <a:normAutofit/>
          </a:bodyPr>
          <a:lstStyle/>
          <a:p>
            <a:r>
              <a:rPr lang="en-US" dirty="0"/>
              <a:t>Robert </a:t>
            </a:r>
            <a:r>
              <a:rPr lang="en-US" dirty="0" err="1"/>
              <a:t>Spataro</a:t>
            </a:r>
            <a:r>
              <a:rPr lang="en-US" dirty="0"/>
              <a:t>, Office of the Registrar</a:t>
            </a:r>
          </a:p>
          <a:p>
            <a:r>
              <a:rPr lang="en-US" dirty="0">
                <a:solidFill>
                  <a:schemeClr val="tx2">
                    <a:lumMod val="60000"/>
                    <a:lumOff val="40000"/>
                  </a:schemeClr>
                </a:solidFill>
                <a:hlinkClick r:id="rId2">
                  <a:extLst>
                    <a:ext uri="{A12FA001-AC4F-418D-AE19-62706E023703}">
                      <ahyp:hlinkClr xmlns:ahyp="http://schemas.microsoft.com/office/drawing/2018/hyperlinkcolor" val="tx"/>
                    </a:ext>
                  </a:extLst>
                </a:hlinkClick>
              </a:rPr>
              <a:t>navigate@citytech.cuny.edu</a:t>
            </a:r>
            <a:endParaRPr lang="en-US" dirty="0">
              <a:solidFill>
                <a:schemeClr val="tx2">
                  <a:lumMod val="60000"/>
                  <a:lumOff val="40000"/>
                </a:schemeClr>
              </a:solidFill>
            </a:endParaRPr>
          </a:p>
          <a:p>
            <a:r>
              <a:rPr lang="en-US" u="sng" dirty="0">
                <a:solidFill>
                  <a:schemeClr val="tx2">
                    <a:lumMod val="60000"/>
                    <a:lumOff val="40000"/>
                  </a:schemeClr>
                </a:solidFill>
                <a:hlinkClick r:id="rId3">
                  <a:extLst>
                    <a:ext uri="{A12FA001-AC4F-418D-AE19-62706E023703}">
                      <ahyp:hlinkClr xmlns:ahyp="http://schemas.microsoft.com/office/drawing/2018/hyperlinkcolor" val="tx"/>
                    </a:ext>
                  </a:extLst>
                </a:hlinkClick>
              </a:rPr>
              <a:t>https://citytech.yuja.com/V/Video?v=7156463&amp;a=38101479</a:t>
            </a:r>
            <a:endParaRPr lang="en-US" dirty="0">
              <a:solidFill>
                <a:schemeClr val="tx2">
                  <a:lumMod val="60000"/>
                  <a:lumOff val="40000"/>
                </a:schemeClr>
              </a:solidFill>
            </a:endParaRPr>
          </a:p>
        </p:txBody>
      </p:sp>
    </p:spTree>
    <p:extLst>
      <p:ext uri="{BB962C8B-B14F-4D97-AF65-F5344CB8AC3E}">
        <p14:creationId xmlns:p14="http://schemas.microsoft.com/office/powerpoint/2010/main" val="991934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3A3A5-0317-42D3-B390-79E95C309890}"/>
              </a:ext>
            </a:extLst>
          </p:cNvPr>
          <p:cNvSpPr>
            <a:spLocks noGrp="1"/>
          </p:cNvSpPr>
          <p:nvPr>
            <p:ph type="title"/>
          </p:nvPr>
        </p:nvSpPr>
        <p:spPr/>
        <p:txBody>
          <a:bodyPr/>
          <a:lstStyle/>
          <a:p>
            <a:r>
              <a:rPr lang="en-US" dirty="0"/>
              <a:t>City Tech’s Alerts </a:t>
            </a:r>
            <a:br>
              <a:rPr lang="en-US" dirty="0"/>
            </a:br>
            <a:r>
              <a:rPr lang="en-US" dirty="0"/>
              <a:t>and high fives</a:t>
            </a:r>
          </a:p>
        </p:txBody>
      </p:sp>
      <p:sp>
        <p:nvSpPr>
          <p:cNvPr id="3" name="Content Placeholder 2">
            <a:extLst>
              <a:ext uri="{FF2B5EF4-FFF2-40B4-BE49-F238E27FC236}">
                <a16:creationId xmlns:a16="http://schemas.microsoft.com/office/drawing/2014/main" id="{402F2E95-22D3-45D6-BDFA-819ED0D54661}"/>
              </a:ext>
            </a:extLst>
          </p:cNvPr>
          <p:cNvSpPr>
            <a:spLocks noGrp="1"/>
          </p:cNvSpPr>
          <p:nvPr>
            <p:ph idx="1"/>
          </p:nvPr>
        </p:nvSpPr>
        <p:spPr/>
        <p:txBody>
          <a:bodyPr>
            <a:normAutofit lnSpcReduction="10000"/>
          </a:bodyPr>
          <a:lstStyle/>
          <a:p>
            <a:r>
              <a:rPr lang="en-US" dirty="0"/>
              <a:t>Alerts: 12 specific areas of concern, ACTION</a:t>
            </a:r>
          </a:p>
          <a:p>
            <a:pPr marL="0" indent="0">
              <a:buNone/>
            </a:pPr>
            <a:endParaRPr lang="en-US" dirty="0"/>
          </a:p>
          <a:p>
            <a:r>
              <a:rPr lang="en-US" dirty="0"/>
              <a:t>High Fives: 4 areas to praise, HIGH FIVE</a:t>
            </a:r>
          </a:p>
          <a:p>
            <a:pPr marL="0" indent="0">
              <a:buNone/>
            </a:pPr>
            <a:endParaRPr lang="en-US" dirty="0"/>
          </a:p>
          <a:p>
            <a:r>
              <a:rPr lang="en-US" dirty="0"/>
              <a:t>Comments: part of academic file</a:t>
            </a:r>
          </a:p>
          <a:p>
            <a:pPr marL="0" indent="0">
              <a:buNone/>
            </a:pPr>
            <a:endParaRPr lang="en-US" dirty="0"/>
          </a:p>
          <a:p>
            <a:r>
              <a:rPr lang="en-US" dirty="0"/>
              <a:t>Emails: form letters that come from the person who issued the alert or high five</a:t>
            </a:r>
          </a:p>
          <a:p>
            <a:endParaRPr lang="en-US" dirty="0"/>
          </a:p>
          <a:p>
            <a:r>
              <a:rPr lang="en-US" dirty="0"/>
              <a:t>Syllabus statement: recommended</a:t>
            </a:r>
          </a:p>
          <a:p>
            <a:endParaRPr lang="en-US" dirty="0"/>
          </a:p>
        </p:txBody>
      </p:sp>
    </p:spTree>
    <p:extLst>
      <p:ext uri="{BB962C8B-B14F-4D97-AF65-F5344CB8AC3E}">
        <p14:creationId xmlns:p14="http://schemas.microsoft.com/office/powerpoint/2010/main" val="25878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500"/>
                                        <p:tgtEl>
                                          <p:spTgt spid="3">
                                            <p:txEl>
                                              <p:pRg st="2" end="2"/>
                                            </p:txEl>
                                          </p:spTgt>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1500"/>
                                        <p:tgtEl>
                                          <p:spTgt spid="3">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1500"/>
                                        <p:tgtEl>
                                          <p:spTgt spid="3">
                                            <p:txEl>
                                              <p:pRg st="6" end="6"/>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1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1097280"/>
            <a:ext cx="6873240" cy="1600200"/>
          </a:xfrm>
        </p:spPr>
        <p:txBody>
          <a:bodyPr>
            <a:normAutofit/>
          </a:bodyPr>
          <a:lstStyle/>
          <a:p>
            <a:r>
              <a:rPr lang="en-US" dirty="0"/>
              <a:t>No established attendance in course (in-person or hybrid)</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697481"/>
            <a:ext cx="6873240" cy="3521204"/>
          </a:xfrm>
          <a:ln>
            <a:solidFill>
              <a:schemeClr val="accent1"/>
            </a:solidFill>
          </a:ln>
        </p:spPr>
        <p:txBody>
          <a:bodyPr>
            <a:noAutofit/>
          </a:bodyPr>
          <a:lstStyle/>
          <a:p>
            <a:r>
              <a:rPr lang="en-US" sz="1800" dirty="0"/>
              <a:t>Student has not attended course (in-person or hybrid). Student will receive WN. </a:t>
            </a:r>
          </a:p>
          <a:p>
            <a:r>
              <a:rPr lang="en-US" sz="1800" i="1" dirty="0"/>
              <a:t>*Only for use before VOE deadline*</a:t>
            </a:r>
          </a:p>
          <a:p>
            <a:r>
              <a:rPr lang="en-US" sz="1800" dirty="0"/>
              <a:t>For Fall 2023 this is Thursday, September 14</a:t>
            </a:r>
          </a:p>
          <a:p>
            <a:r>
              <a:rPr lang="en-US" sz="1800" b="1" dirty="0"/>
              <a:t>COMMENTS</a:t>
            </a:r>
            <a:r>
              <a:rPr lang="en-US" sz="1800" dirty="0"/>
              <a:t>: none needed</a:t>
            </a:r>
          </a:p>
          <a:p>
            <a:r>
              <a:rPr lang="en-US" sz="1800" b="1" dirty="0"/>
              <a:t>ACTIONS</a:t>
            </a:r>
          </a:p>
          <a:p>
            <a:pPr marL="285750" indent="-285750">
              <a:buFont typeface="Arial" panose="020B0604020202020204" pitchFamily="34" charset="0"/>
              <a:buChar char="•"/>
            </a:pPr>
            <a:r>
              <a:rPr lang="en-US" sz="1800" dirty="0"/>
              <a:t>Opens case with SSC</a:t>
            </a:r>
          </a:p>
          <a:p>
            <a:pPr marL="285750" indent="-285750">
              <a:buFont typeface="Arial" panose="020B0604020202020204" pitchFamily="34" charset="0"/>
              <a:buChar char="•"/>
            </a:pPr>
            <a:r>
              <a:rPr lang="en-US" sz="1800" dirty="0"/>
              <a:t>Student receives email</a:t>
            </a:r>
          </a:p>
          <a:p>
            <a:pPr marL="285750" indent="-285750">
              <a:buFont typeface="Arial" panose="020B0604020202020204" pitchFamily="34" charset="0"/>
              <a:buChar char="•"/>
            </a:pPr>
            <a:r>
              <a:rPr lang="en-US" sz="1800" dirty="0"/>
              <a:t>Follow-up from SSC Coach or ASAP/ACE/CSTEP/ EDGE/SEEK advisor within 3 business days</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1175002"/>
            <a:ext cx="3776662" cy="5047536"/>
          </a:xfrm>
          <a:prstGeom prst="rect">
            <a:avLst/>
          </a:prstGeom>
          <a:noFill/>
          <a:ln>
            <a:solidFill>
              <a:schemeClr val="accent1"/>
            </a:solidFill>
          </a:ln>
        </p:spPr>
        <p:txBody>
          <a:bodyPr wrap="square" rtlCol="0">
            <a:spAutoFit/>
          </a:bodyPr>
          <a:lstStyle/>
          <a:p>
            <a:r>
              <a:rPr lang="en-US" sz="1400" dirty="0"/>
              <a:t>SUBJECT: Concerned about you missing class</a:t>
            </a:r>
          </a:p>
          <a:p>
            <a:endParaRPr lang="en-US" sz="1400" dirty="0"/>
          </a:p>
          <a:p>
            <a:r>
              <a:rPr lang="en-US" sz="1400" dirty="0"/>
              <a:t>Dear STUDENT NAME,</a:t>
            </a:r>
          </a:p>
          <a:p>
            <a:r>
              <a:rPr lang="en-US" sz="1400" dirty="0"/>
              <a:t> </a:t>
            </a:r>
          </a:p>
          <a:p>
            <a:r>
              <a:rPr lang="en-US" sz="1400" dirty="0"/>
              <a:t>I want to check in with you to make sure that everything is okay because I have not seen you in CLASS NUMBER class this semester. Please get in touch with me by email or come to my office hours by Monday, September 11 so that you remain registered for this class. We can make a plan together for you to catch up and have a successful semester.</a:t>
            </a:r>
          </a:p>
          <a:p>
            <a:r>
              <a:rPr lang="en-US" sz="1400" dirty="0"/>
              <a:t> </a:t>
            </a:r>
          </a:p>
          <a:p>
            <a:r>
              <a:rPr lang="en-US" sz="1400" dirty="0"/>
              <a:t>I’ve also shared this message with the Student Success Center, and one of their success coaches will be reaching out to you as well to check in. I hope to see you in class this semester!</a:t>
            </a:r>
          </a:p>
          <a:p>
            <a:r>
              <a:rPr lang="en-US" sz="1400" dirty="0"/>
              <a:t> </a:t>
            </a:r>
          </a:p>
          <a:p>
            <a:r>
              <a:rPr lang="en-US" sz="1400" dirty="0"/>
              <a:t>Sincerely,</a:t>
            </a:r>
          </a:p>
          <a:p>
            <a:r>
              <a:rPr lang="en-US" sz="1400" dirty="0"/>
              <a:t>PROFESSOR NAME</a:t>
            </a:r>
          </a:p>
        </p:txBody>
      </p:sp>
    </p:spTree>
    <p:extLst>
      <p:ext uri="{BB962C8B-B14F-4D97-AF65-F5344CB8AC3E}">
        <p14:creationId xmlns:p14="http://schemas.microsoft.com/office/powerpoint/2010/main" val="3238061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75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75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500"/>
                                        <p:tgtEl>
                                          <p:spTgt spid="3">
                                            <p:txEl>
                                              <p:pRg st="7" end="7"/>
                                            </p:txEl>
                                          </p:spTgt>
                                        </p:tgtEl>
                                      </p:cBhvr>
                                    </p:animEffect>
                                  </p:childTnLst>
                                </p:cTn>
                              </p:par>
                            </p:childTnLst>
                          </p:cTn>
                        </p:par>
                        <p:par>
                          <p:cTn id="32" fill="hold">
                            <p:stCondLst>
                              <p:cond delay="1750"/>
                            </p:stCondLst>
                            <p:childTnLst>
                              <p:par>
                                <p:cTn id="33" presetID="10" presetClass="entr" presetSubtype="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F8D9-CAEA-4356-BECF-6A44F049586F}"/>
              </a:ext>
            </a:extLst>
          </p:cNvPr>
          <p:cNvSpPr>
            <a:spLocks noGrp="1"/>
          </p:cNvSpPr>
          <p:nvPr>
            <p:ph type="title"/>
          </p:nvPr>
        </p:nvSpPr>
        <p:spPr>
          <a:xfrm>
            <a:off x="685800" y="1097280"/>
            <a:ext cx="6873240" cy="1600200"/>
          </a:xfrm>
        </p:spPr>
        <p:txBody>
          <a:bodyPr>
            <a:normAutofit/>
          </a:bodyPr>
          <a:lstStyle/>
          <a:p>
            <a:r>
              <a:rPr lang="en-US" dirty="0"/>
              <a:t>No established participation in course (online)</a:t>
            </a:r>
          </a:p>
        </p:txBody>
      </p:sp>
      <p:sp>
        <p:nvSpPr>
          <p:cNvPr id="3" name="Text Placeholder 2">
            <a:extLst>
              <a:ext uri="{FF2B5EF4-FFF2-40B4-BE49-F238E27FC236}">
                <a16:creationId xmlns:a16="http://schemas.microsoft.com/office/drawing/2014/main" id="{E1D0DEAA-3010-4C54-88F5-58C6C07F25FA}"/>
              </a:ext>
            </a:extLst>
          </p:cNvPr>
          <p:cNvSpPr>
            <a:spLocks noGrp="1"/>
          </p:cNvSpPr>
          <p:nvPr>
            <p:ph type="body" sz="half" idx="2"/>
          </p:nvPr>
        </p:nvSpPr>
        <p:spPr>
          <a:xfrm>
            <a:off x="685800" y="2697481"/>
            <a:ext cx="6873240" cy="3521204"/>
          </a:xfrm>
          <a:ln>
            <a:solidFill>
              <a:schemeClr val="accent1"/>
            </a:solidFill>
          </a:ln>
        </p:spPr>
        <p:txBody>
          <a:bodyPr>
            <a:normAutofit/>
          </a:bodyPr>
          <a:lstStyle/>
          <a:p>
            <a:r>
              <a:rPr lang="en-US" sz="1800" dirty="0"/>
              <a:t>Student has not participated in course or academically-related activity (online). Student will receive WN. </a:t>
            </a:r>
          </a:p>
          <a:p>
            <a:r>
              <a:rPr lang="en-US" sz="1800" i="1" dirty="0"/>
              <a:t>*Only for use before VOE deadline*</a:t>
            </a:r>
          </a:p>
          <a:p>
            <a:r>
              <a:rPr lang="en-US" sz="1800" dirty="0"/>
              <a:t>For Fall 2023 this is Thursday, September 14</a:t>
            </a:r>
          </a:p>
          <a:p>
            <a:r>
              <a:rPr lang="en-US" sz="1800" b="1" dirty="0"/>
              <a:t>COMMENTS</a:t>
            </a:r>
            <a:r>
              <a:rPr lang="en-US" sz="1800" dirty="0"/>
              <a:t>: none needed</a:t>
            </a:r>
          </a:p>
          <a:p>
            <a:r>
              <a:rPr lang="en-US" sz="1800" b="1" dirty="0"/>
              <a:t>ACTIONS</a:t>
            </a:r>
          </a:p>
          <a:p>
            <a:pPr marL="285750" indent="-285750">
              <a:buFont typeface="Arial" panose="020B0604020202020204" pitchFamily="34" charset="0"/>
              <a:buChar char="•"/>
            </a:pPr>
            <a:r>
              <a:rPr lang="en-US" sz="1800" dirty="0"/>
              <a:t>Opens case with SSC</a:t>
            </a:r>
          </a:p>
          <a:p>
            <a:pPr marL="285750" indent="-285750">
              <a:buFont typeface="Arial" panose="020B0604020202020204" pitchFamily="34" charset="0"/>
              <a:buChar char="•"/>
            </a:pPr>
            <a:r>
              <a:rPr lang="en-US" sz="1800" dirty="0"/>
              <a:t>Student receives email</a:t>
            </a:r>
          </a:p>
          <a:p>
            <a:pPr marL="285750" indent="-285750">
              <a:buFont typeface="Arial" panose="020B0604020202020204" pitchFamily="34" charset="0"/>
              <a:buChar char="•"/>
            </a:pPr>
            <a:r>
              <a:rPr lang="en-US" sz="1800" dirty="0"/>
              <a:t>Follow-up from SSC Coach or ASAP/ACE/CSTEP/ EDGE/SEEK advisor within 3 business days</a:t>
            </a:r>
          </a:p>
        </p:txBody>
      </p:sp>
      <p:sp>
        <p:nvSpPr>
          <p:cNvPr id="8" name="TextBox 7">
            <a:extLst>
              <a:ext uri="{FF2B5EF4-FFF2-40B4-BE49-F238E27FC236}">
                <a16:creationId xmlns:a16="http://schemas.microsoft.com/office/drawing/2014/main" id="{F837E211-B9DE-4C63-ACB7-8C09EBD61515}"/>
              </a:ext>
            </a:extLst>
          </p:cNvPr>
          <p:cNvSpPr txBox="1"/>
          <p:nvPr/>
        </p:nvSpPr>
        <p:spPr>
          <a:xfrm>
            <a:off x="7729538" y="976882"/>
            <a:ext cx="3776662" cy="5262979"/>
          </a:xfrm>
          <a:prstGeom prst="rect">
            <a:avLst/>
          </a:prstGeom>
          <a:noFill/>
          <a:ln>
            <a:solidFill>
              <a:schemeClr val="accent1"/>
            </a:solidFill>
          </a:ln>
        </p:spPr>
        <p:txBody>
          <a:bodyPr wrap="square" rtlCol="0">
            <a:spAutoFit/>
          </a:bodyPr>
          <a:lstStyle/>
          <a:p>
            <a:r>
              <a:rPr lang="en-US" sz="1400" dirty="0"/>
              <a:t>SUBJECT: Concerned about you missing class</a:t>
            </a:r>
          </a:p>
          <a:p>
            <a:endParaRPr lang="en-US" sz="1400" dirty="0"/>
          </a:p>
          <a:p>
            <a:r>
              <a:rPr lang="en-US" sz="1400" dirty="0"/>
              <a:t>Dear STUDENT NAME</a:t>
            </a:r>
          </a:p>
          <a:p>
            <a:r>
              <a:rPr lang="en-US" sz="1400" dirty="0"/>
              <a:t> </a:t>
            </a:r>
          </a:p>
          <a:p>
            <a:r>
              <a:rPr lang="en-US" sz="1400" dirty="0"/>
              <a:t>I want to check in with you to make sure that everything is okay because I have not seen you participating in CLASS NUMBER class this semester. Please get in touch with me by email or attend my office hours by Monday, September 11  so that you remain registered for this class. We can make a plan together for you to catch up and have a successful semester.</a:t>
            </a:r>
          </a:p>
          <a:p>
            <a:r>
              <a:rPr lang="en-US" sz="1400" dirty="0"/>
              <a:t> </a:t>
            </a:r>
          </a:p>
          <a:p>
            <a:r>
              <a:rPr lang="en-US" sz="1400" dirty="0"/>
              <a:t>I’ve also shared this message with the Student Success Center, and one of their success coaches will be reaching out to you as well to check in. I hope to see you participating in class this semester!</a:t>
            </a:r>
          </a:p>
          <a:p>
            <a:r>
              <a:rPr lang="en-US" sz="1400" dirty="0"/>
              <a:t> </a:t>
            </a:r>
          </a:p>
          <a:p>
            <a:r>
              <a:rPr lang="en-US" sz="1400" dirty="0"/>
              <a:t>Sincerely,</a:t>
            </a:r>
          </a:p>
          <a:p>
            <a:r>
              <a:rPr lang="en-US" sz="1400" dirty="0"/>
              <a:t>PROFESSOR NAME</a:t>
            </a:r>
          </a:p>
        </p:txBody>
      </p:sp>
    </p:spTree>
    <p:extLst>
      <p:ext uri="{BB962C8B-B14F-4D97-AF65-F5344CB8AC3E}">
        <p14:creationId xmlns:p14="http://schemas.microsoft.com/office/powerpoint/2010/main" val="2773256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500"/>
                                        <p:tgtEl>
                                          <p:spTgt spid="3">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500"/>
                                        <p:tgtEl>
                                          <p:spTgt spid="3">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500"/>
                                        <p:tgtEl>
                                          <p:spTgt spid="3">
                                            <p:txEl>
                                              <p:pRg st="5" end="5"/>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500"/>
                                        <p:tgtEl>
                                          <p:spTgt spid="3">
                                            <p:txEl>
                                              <p:pRg st="6" end="6"/>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500"/>
                                        <p:tgtEl>
                                          <p:spTgt spid="3">
                                            <p:txEl>
                                              <p:pRg st="7" end="7"/>
                                            </p:txEl>
                                          </p:spTgt>
                                        </p:tgtEl>
                                      </p:cBhvr>
                                    </p:animEffect>
                                  </p:childTnLst>
                                </p:cTn>
                              </p:par>
                            </p:childTnLst>
                          </p:cTn>
                        </p:par>
                        <p:par>
                          <p:cTn id="32" fill="hold">
                            <p:stCondLst>
                              <p:cond delay="1500"/>
                            </p:stCondLst>
                            <p:childTnLst>
                              <p:par>
                                <p:cTn id="33" presetID="10" presetClass="entr" presetSubtype="0"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8" grpId="0" animBg="1"/>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21897</TotalTime>
  <Words>2859</Words>
  <Application>Microsoft Office PowerPoint</Application>
  <PresentationFormat>Widescreen</PresentationFormat>
  <Paragraphs>347</Paragraphs>
  <Slides>26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Century Gothic</vt:lpstr>
      <vt:lpstr>Vapor Trail</vt:lpstr>
      <vt:lpstr>alerts reporting and Intervention</vt:lpstr>
      <vt:lpstr>Contents</vt:lpstr>
      <vt:lpstr>What are alerts and how have you used them in the past?</vt:lpstr>
      <vt:lpstr>Old and new systems</vt:lpstr>
      <vt:lpstr>Student Success Center</vt:lpstr>
      <vt:lpstr>Technical How-to</vt:lpstr>
      <vt:lpstr>City Tech’s Alerts  and high fives</vt:lpstr>
      <vt:lpstr>No established attendance in course (in-person or hybrid)</vt:lpstr>
      <vt:lpstr>No established participation in course (online)</vt:lpstr>
      <vt:lpstr>No longer attending course  (in-person or hybrid)</vt:lpstr>
      <vt:lpstr>No longer participating in course (online)</vt:lpstr>
      <vt:lpstr>Technology device needed</vt:lpstr>
      <vt:lpstr>Technology assistance needed</vt:lpstr>
      <vt:lpstr>College affordability concerns</vt:lpstr>
      <vt:lpstr>Emergency support needed</vt:lpstr>
      <vt:lpstr>Counseling support needed</vt:lpstr>
      <vt:lpstr>Sleeping in class, multiple instances</vt:lpstr>
      <vt:lpstr>Missing assignments</vt:lpstr>
      <vt:lpstr>Academic support needed</vt:lpstr>
      <vt:lpstr>Improved performance</vt:lpstr>
      <vt:lpstr>Strong assignment submission</vt:lpstr>
      <vt:lpstr>Great participation</vt:lpstr>
      <vt:lpstr>Great work overall</vt:lpstr>
      <vt:lpstr>Case closure reasons</vt:lpstr>
      <vt:lpstr>Unconscious bias</vt:lpstr>
      <vt:lpstr>Questions &amp;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Alerts Training</dc:title>
  <dc:creator>Kim Cardascia</dc:creator>
  <cp:lastModifiedBy>Kim Cardascia</cp:lastModifiedBy>
  <cp:revision>33</cp:revision>
  <dcterms:created xsi:type="dcterms:W3CDTF">2023-01-10T19:05:59Z</dcterms:created>
  <dcterms:modified xsi:type="dcterms:W3CDTF">2023-09-01T18:57:34Z</dcterms:modified>
</cp:coreProperties>
</file>