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3" r:id="rId4"/>
    <p:sldMasterId id="2147483687" r:id="rId5"/>
  </p:sldMasterIdLst>
  <p:notesMasterIdLst>
    <p:notesMasterId r:id="rId21"/>
  </p:notesMasterIdLst>
  <p:sldIdLst>
    <p:sldId id="372" r:id="rId6"/>
    <p:sldId id="384" r:id="rId7"/>
    <p:sldId id="373" r:id="rId8"/>
    <p:sldId id="382" r:id="rId9"/>
    <p:sldId id="357" r:id="rId10"/>
    <p:sldId id="375" r:id="rId11"/>
    <p:sldId id="376" r:id="rId12"/>
    <p:sldId id="377" r:id="rId13"/>
    <p:sldId id="378" r:id="rId14"/>
    <p:sldId id="379" r:id="rId15"/>
    <p:sldId id="380" r:id="rId16"/>
    <p:sldId id="383" r:id="rId17"/>
    <p:sldId id="387" r:id="rId18"/>
    <p:sldId id="388" r:id="rId19"/>
    <p:sldId id="3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5F6604"/>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106" d="100"/>
          <a:sy n="106"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95516-6434-4430-A186-C9624F1F9572}"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C8C4607D-672C-4B78-90AA-BCCDEA5B3872}">
      <dgm:prSet/>
      <dgm:spPr/>
      <dgm:t>
        <a:bodyPr/>
        <a:lstStyle/>
        <a:p>
          <a:r>
            <a:rPr lang="en-US" dirty="0"/>
            <a:t>Log in</a:t>
          </a:r>
        </a:p>
      </dgm:t>
    </dgm:pt>
    <dgm:pt modelId="{EB10B5B8-67FB-45B4-A948-31F79CAEB0DA}" type="parTrans" cxnId="{E5D0D8E5-7FDD-4D51-A93C-8071E8683C47}">
      <dgm:prSet/>
      <dgm:spPr/>
      <dgm:t>
        <a:bodyPr/>
        <a:lstStyle/>
        <a:p>
          <a:endParaRPr lang="en-US"/>
        </a:p>
      </dgm:t>
    </dgm:pt>
    <dgm:pt modelId="{C40B3031-9A2E-4929-B6D2-E1883C868C21}" type="sibTrans" cxnId="{E5D0D8E5-7FDD-4D51-A93C-8071E8683C47}">
      <dgm:prSet/>
      <dgm:spPr/>
      <dgm:t>
        <a:bodyPr/>
        <a:lstStyle/>
        <a:p>
          <a:endParaRPr lang="en-US"/>
        </a:p>
      </dgm:t>
    </dgm:pt>
    <dgm:pt modelId="{8117AF36-1FCD-451E-A272-2333C153ED25}">
      <dgm:prSet/>
      <dgm:spPr/>
      <dgm:t>
        <a:bodyPr/>
        <a:lstStyle/>
        <a:p>
          <a:r>
            <a:rPr lang="en-US" dirty="0"/>
            <a:t>To Blackboard</a:t>
          </a:r>
        </a:p>
      </dgm:t>
    </dgm:pt>
    <dgm:pt modelId="{4535E5CE-5D9E-408B-B965-D818580A8C8A}" type="parTrans" cxnId="{3DA2556D-B3E7-49F8-A2C3-45B2B945621E}">
      <dgm:prSet/>
      <dgm:spPr/>
      <dgm:t>
        <a:bodyPr/>
        <a:lstStyle/>
        <a:p>
          <a:endParaRPr lang="en-US"/>
        </a:p>
      </dgm:t>
    </dgm:pt>
    <dgm:pt modelId="{49DFC58B-3EF8-4C66-B44F-464F34B9A6BD}" type="sibTrans" cxnId="{3DA2556D-B3E7-49F8-A2C3-45B2B945621E}">
      <dgm:prSet/>
      <dgm:spPr/>
      <dgm:t>
        <a:bodyPr/>
        <a:lstStyle/>
        <a:p>
          <a:endParaRPr lang="en-US"/>
        </a:p>
      </dgm:t>
    </dgm:pt>
    <dgm:pt modelId="{D2C07307-27C8-4E3D-A931-922EDA55B313}">
      <dgm:prSet/>
      <dgm:spPr/>
      <dgm:t>
        <a:bodyPr/>
        <a:lstStyle/>
        <a:p>
          <a:r>
            <a:rPr lang="en-US" dirty="0"/>
            <a:t>Scroll</a:t>
          </a:r>
        </a:p>
      </dgm:t>
    </dgm:pt>
    <dgm:pt modelId="{8CD6A0FA-197A-4B50-A2E9-D76DF97397C0}" type="parTrans" cxnId="{CDAB61F9-94CA-46AF-8604-4C944C2016DD}">
      <dgm:prSet/>
      <dgm:spPr/>
      <dgm:t>
        <a:bodyPr/>
        <a:lstStyle/>
        <a:p>
          <a:endParaRPr lang="en-US"/>
        </a:p>
      </dgm:t>
    </dgm:pt>
    <dgm:pt modelId="{E21F649F-C090-4635-AF7B-79C68BE2D7F6}" type="sibTrans" cxnId="{CDAB61F9-94CA-46AF-8604-4C944C2016DD}">
      <dgm:prSet/>
      <dgm:spPr/>
      <dgm:t>
        <a:bodyPr/>
        <a:lstStyle/>
        <a:p>
          <a:endParaRPr lang="en-US"/>
        </a:p>
      </dgm:t>
    </dgm:pt>
    <dgm:pt modelId="{4491BAC0-13A7-4AF5-95AF-828C38435181}">
      <dgm:prSet/>
      <dgm:spPr/>
      <dgm:t>
        <a:bodyPr/>
        <a:lstStyle/>
        <a:p>
          <a:r>
            <a:rPr lang="en-US" dirty="0"/>
            <a:t>Down to My Organizations</a:t>
          </a:r>
        </a:p>
      </dgm:t>
    </dgm:pt>
    <dgm:pt modelId="{9EFCC5D6-4A55-43F6-AFD3-5724236C1840}" type="parTrans" cxnId="{1B615AB9-1A33-49CA-9A56-94D06D864F07}">
      <dgm:prSet/>
      <dgm:spPr/>
      <dgm:t>
        <a:bodyPr/>
        <a:lstStyle/>
        <a:p>
          <a:endParaRPr lang="en-US"/>
        </a:p>
      </dgm:t>
    </dgm:pt>
    <dgm:pt modelId="{60C881C0-C658-4BC3-B34B-867E84518DE5}" type="sibTrans" cxnId="{1B615AB9-1A33-49CA-9A56-94D06D864F07}">
      <dgm:prSet/>
      <dgm:spPr/>
      <dgm:t>
        <a:bodyPr/>
        <a:lstStyle/>
        <a:p>
          <a:endParaRPr lang="en-US"/>
        </a:p>
      </dgm:t>
    </dgm:pt>
    <dgm:pt modelId="{D877E7E3-8281-4AEA-B9E9-C7867EDC6BB2}">
      <dgm:prSet/>
      <dgm:spPr/>
      <dgm:t>
        <a:bodyPr/>
        <a:lstStyle/>
        <a:p>
          <a:r>
            <a:rPr lang="en-US" dirty="0"/>
            <a:t>Click </a:t>
          </a:r>
        </a:p>
      </dgm:t>
    </dgm:pt>
    <dgm:pt modelId="{568C325C-0FE9-4BD1-874A-4773F4A847A3}" type="parTrans" cxnId="{4B9ADDF5-C481-4662-92B9-0F6C86121172}">
      <dgm:prSet/>
      <dgm:spPr/>
      <dgm:t>
        <a:bodyPr/>
        <a:lstStyle/>
        <a:p>
          <a:endParaRPr lang="en-US"/>
        </a:p>
      </dgm:t>
    </dgm:pt>
    <dgm:pt modelId="{BE88060F-9C43-40E5-AA5A-9981615FFC12}" type="sibTrans" cxnId="{4B9ADDF5-C481-4662-92B9-0F6C86121172}">
      <dgm:prSet/>
      <dgm:spPr/>
      <dgm:t>
        <a:bodyPr/>
        <a:lstStyle/>
        <a:p>
          <a:endParaRPr lang="en-US"/>
        </a:p>
      </dgm:t>
    </dgm:pt>
    <dgm:pt modelId="{68A846F8-9EBF-4255-B406-C5DCFF22E612}">
      <dgm:prSet/>
      <dgm:spPr/>
      <dgm:t>
        <a:bodyPr/>
        <a:lstStyle/>
        <a:p>
          <a:r>
            <a:rPr lang="en-US" dirty="0"/>
            <a:t>On Here if You Need Tutoring </a:t>
          </a:r>
        </a:p>
      </dgm:t>
    </dgm:pt>
    <dgm:pt modelId="{332B5280-C13E-44E6-97C3-B21962CAAE59}" type="parTrans" cxnId="{FD4A0959-BFB0-4E81-9A9F-4932030BCD18}">
      <dgm:prSet/>
      <dgm:spPr/>
      <dgm:t>
        <a:bodyPr/>
        <a:lstStyle/>
        <a:p>
          <a:endParaRPr lang="en-US"/>
        </a:p>
      </dgm:t>
    </dgm:pt>
    <dgm:pt modelId="{6594D44E-B3FC-499F-9749-C4705B979C19}" type="sibTrans" cxnId="{FD4A0959-BFB0-4E81-9A9F-4932030BCD18}">
      <dgm:prSet/>
      <dgm:spPr/>
      <dgm:t>
        <a:bodyPr/>
        <a:lstStyle/>
        <a:p>
          <a:endParaRPr lang="en-US"/>
        </a:p>
      </dgm:t>
    </dgm:pt>
    <dgm:pt modelId="{42908C3C-F422-40E7-A7CA-4F87C60B2DD6}">
      <dgm:prSet/>
      <dgm:spPr/>
      <dgm:t>
        <a:bodyPr/>
        <a:lstStyle/>
        <a:p>
          <a:r>
            <a:rPr lang="en-US"/>
            <a:t>Click</a:t>
          </a:r>
        </a:p>
      </dgm:t>
    </dgm:pt>
    <dgm:pt modelId="{FF883550-ED75-4727-80E0-F44C7D8C5D4C}" type="parTrans" cxnId="{986B344D-1086-426A-9B07-226AF85449A8}">
      <dgm:prSet/>
      <dgm:spPr/>
      <dgm:t>
        <a:bodyPr/>
        <a:lstStyle/>
        <a:p>
          <a:endParaRPr lang="en-US"/>
        </a:p>
      </dgm:t>
    </dgm:pt>
    <dgm:pt modelId="{1A0C030D-7BD4-4C93-A277-71119991176D}" type="sibTrans" cxnId="{986B344D-1086-426A-9B07-226AF85449A8}">
      <dgm:prSet/>
      <dgm:spPr/>
      <dgm:t>
        <a:bodyPr/>
        <a:lstStyle/>
        <a:p>
          <a:endParaRPr lang="en-US"/>
        </a:p>
      </dgm:t>
    </dgm:pt>
    <dgm:pt modelId="{E2B2CC27-F78E-46A9-BCB0-3DE07DAE3B83}">
      <dgm:prSet/>
      <dgm:spPr/>
      <dgm:t>
        <a:bodyPr/>
        <a:lstStyle/>
        <a:p>
          <a:r>
            <a:rPr lang="en-US" dirty="0"/>
            <a:t>On How to Schedule a Tutor</a:t>
          </a:r>
        </a:p>
      </dgm:t>
    </dgm:pt>
    <dgm:pt modelId="{28E2C45C-8A59-4D1A-9472-1264FC5EC15A}" type="parTrans" cxnId="{A603BA5A-DCC7-412D-8479-87FF868F09CD}">
      <dgm:prSet/>
      <dgm:spPr/>
      <dgm:t>
        <a:bodyPr/>
        <a:lstStyle/>
        <a:p>
          <a:endParaRPr lang="en-US"/>
        </a:p>
      </dgm:t>
    </dgm:pt>
    <dgm:pt modelId="{C71A9E97-A936-4E68-8352-9ACFACDB54C1}" type="sibTrans" cxnId="{A603BA5A-DCC7-412D-8479-87FF868F09CD}">
      <dgm:prSet/>
      <dgm:spPr/>
      <dgm:t>
        <a:bodyPr/>
        <a:lstStyle/>
        <a:p>
          <a:endParaRPr lang="en-US"/>
        </a:p>
      </dgm:t>
    </dgm:pt>
    <dgm:pt modelId="{E676A8CA-3462-4B5C-9428-70C709C1FC0E}" type="pres">
      <dgm:prSet presAssocID="{F1B95516-6434-4430-A186-C9624F1F9572}" presName="Name0" presStyleCnt="0">
        <dgm:presLayoutVars>
          <dgm:dir/>
          <dgm:animLvl val="lvl"/>
          <dgm:resizeHandles val="exact"/>
        </dgm:presLayoutVars>
      </dgm:prSet>
      <dgm:spPr/>
    </dgm:pt>
    <dgm:pt modelId="{FBC33A89-1E22-4055-BD78-03B555170BC5}" type="pres">
      <dgm:prSet presAssocID="{42908C3C-F422-40E7-A7CA-4F87C60B2DD6}" presName="boxAndChildren" presStyleCnt="0"/>
      <dgm:spPr/>
    </dgm:pt>
    <dgm:pt modelId="{2C821E52-F953-4658-9753-7555D1763245}" type="pres">
      <dgm:prSet presAssocID="{42908C3C-F422-40E7-A7CA-4F87C60B2DD6}" presName="parentTextBox" presStyleLbl="alignNode1" presStyleIdx="0" presStyleCnt="4"/>
      <dgm:spPr/>
    </dgm:pt>
    <dgm:pt modelId="{ADC86B57-5C04-4DD7-BD91-D4F577854668}" type="pres">
      <dgm:prSet presAssocID="{42908C3C-F422-40E7-A7CA-4F87C60B2DD6}" presName="descendantBox" presStyleLbl="bgAccFollowNode1" presStyleIdx="0" presStyleCnt="4"/>
      <dgm:spPr/>
    </dgm:pt>
    <dgm:pt modelId="{A278405C-ECCD-4668-8C4D-20B19E2F2FAA}" type="pres">
      <dgm:prSet presAssocID="{BE88060F-9C43-40E5-AA5A-9981615FFC12}" presName="sp" presStyleCnt="0"/>
      <dgm:spPr/>
    </dgm:pt>
    <dgm:pt modelId="{C3E8BDFA-A6BB-4766-B5C7-22362A1C52E1}" type="pres">
      <dgm:prSet presAssocID="{D877E7E3-8281-4AEA-B9E9-C7867EDC6BB2}" presName="arrowAndChildren" presStyleCnt="0"/>
      <dgm:spPr/>
    </dgm:pt>
    <dgm:pt modelId="{33DEF30D-5C25-4122-9830-9BF90B58D925}" type="pres">
      <dgm:prSet presAssocID="{D877E7E3-8281-4AEA-B9E9-C7867EDC6BB2}" presName="parentTextArrow" presStyleLbl="node1" presStyleIdx="0" presStyleCnt="0"/>
      <dgm:spPr/>
    </dgm:pt>
    <dgm:pt modelId="{2A67CC20-C3FC-48B1-AB7A-9E88BB42C2B2}" type="pres">
      <dgm:prSet presAssocID="{D877E7E3-8281-4AEA-B9E9-C7867EDC6BB2}" presName="arrow" presStyleLbl="alignNode1" presStyleIdx="1" presStyleCnt="4"/>
      <dgm:spPr/>
    </dgm:pt>
    <dgm:pt modelId="{D000A1F0-EFE4-4DE3-9441-BFD633633B57}" type="pres">
      <dgm:prSet presAssocID="{D877E7E3-8281-4AEA-B9E9-C7867EDC6BB2}" presName="descendantArrow" presStyleLbl="bgAccFollowNode1" presStyleIdx="1" presStyleCnt="4"/>
      <dgm:spPr/>
    </dgm:pt>
    <dgm:pt modelId="{12703236-81F4-4E72-8F59-676D31B94E16}" type="pres">
      <dgm:prSet presAssocID="{E21F649F-C090-4635-AF7B-79C68BE2D7F6}" presName="sp" presStyleCnt="0"/>
      <dgm:spPr/>
    </dgm:pt>
    <dgm:pt modelId="{3CD39F3C-B02C-43A8-8A51-4D35E2C72811}" type="pres">
      <dgm:prSet presAssocID="{D2C07307-27C8-4E3D-A931-922EDA55B313}" presName="arrowAndChildren" presStyleCnt="0"/>
      <dgm:spPr/>
    </dgm:pt>
    <dgm:pt modelId="{72D69B02-5484-43E6-8A1D-F4E69E5AF8CC}" type="pres">
      <dgm:prSet presAssocID="{D2C07307-27C8-4E3D-A931-922EDA55B313}" presName="parentTextArrow" presStyleLbl="node1" presStyleIdx="0" presStyleCnt="0"/>
      <dgm:spPr/>
    </dgm:pt>
    <dgm:pt modelId="{C1FA5CB8-319A-4524-A74D-651E00378EB7}" type="pres">
      <dgm:prSet presAssocID="{D2C07307-27C8-4E3D-A931-922EDA55B313}" presName="arrow" presStyleLbl="alignNode1" presStyleIdx="2" presStyleCnt="4"/>
      <dgm:spPr/>
    </dgm:pt>
    <dgm:pt modelId="{C963A929-314D-462C-8872-C3409001BF8E}" type="pres">
      <dgm:prSet presAssocID="{D2C07307-27C8-4E3D-A931-922EDA55B313}" presName="descendantArrow" presStyleLbl="bgAccFollowNode1" presStyleIdx="2" presStyleCnt="4"/>
      <dgm:spPr/>
    </dgm:pt>
    <dgm:pt modelId="{677089F8-DA8E-45AF-A738-4B6ACCA4B164}" type="pres">
      <dgm:prSet presAssocID="{C40B3031-9A2E-4929-B6D2-E1883C868C21}" presName="sp" presStyleCnt="0"/>
      <dgm:spPr/>
    </dgm:pt>
    <dgm:pt modelId="{0485B035-AA35-475A-90D3-801119E8F47C}" type="pres">
      <dgm:prSet presAssocID="{C8C4607D-672C-4B78-90AA-BCCDEA5B3872}" presName="arrowAndChildren" presStyleCnt="0"/>
      <dgm:spPr/>
    </dgm:pt>
    <dgm:pt modelId="{E2F48684-E9A9-45E5-91FD-3BFC7CD9395E}" type="pres">
      <dgm:prSet presAssocID="{C8C4607D-672C-4B78-90AA-BCCDEA5B3872}" presName="parentTextArrow" presStyleLbl="node1" presStyleIdx="0" presStyleCnt="0"/>
      <dgm:spPr/>
    </dgm:pt>
    <dgm:pt modelId="{BBEB310C-D3E6-471E-A41F-49EE4F428622}" type="pres">
      <dgm:prSet presAssocID="{C8C4607D-672C-4B78-90AA-BCCDEA5B3872}" presName="arrow" presStyleLbl="alignNode1" presStyleIdx="3" presStyleCnt="4"/>
      <dgm:spPr/>
    </dgm:pt>
    <dgm:pt modelId="{26914D4D-6D65-4A51-B5E6-760D430E15F6}" type="pres">
      <dgm:prSet presAssocID="{C8C4607D-672C-4B78-90AA-BCCDEA5B3872}" presName="descendantArrow" presStyleLbl="bgAccFollowNode1" presStyleIdx="3" presStyleCnt="4"/>
      <dgm:spPr/>
    </dgm:pt>
  </dgm:ptLst>
  <dgm:cxnLst>
    <dgm:cxn modelId="{6FE43A00-A192-44F7-85B7-41C507F81CED}" type="presOf" srcId="{D877E7E3-8281-4AEA-B9E9-C7867EDC6BB2}" destId="{2A67CC20-C3FC-48B1-AB7A-9E88BB42C2B2}" srcOrd="1" destOrd="0" presId="urn:microsoft.com/office/officeart/2016/7/layout/VerticalDownArrowProcess"/>
    <dgm:cxn modelId="{552B7B2E-BEDD-4554-AC92-24C308EB43A7}" type="presOf" srcId="{4491BAC0-13A7-4AF5-95AF-828C38435181}" destId="{C963A929-314D-462C-8872-C3409001BF8E}" srcOrd="0" destOrd="0" presId="urn:microsoft.com/office/officeart/2016/7/layout/VerticalDownArrowProcess"/>
    <dgm:cxn modelId="{DB971C36-8CA2-4080-ACD7-5E71A3823DF9}" type="presOf" srcId="{8117AF36-1FCD-451E-A272-2333C153ED25}" destId="{26914D4D-6D65-4A51-B5E6-760D430E15F6}" srcOrd="0" destOrd="0" presId="urn:microsoft.com/office/officeart/2016/7/layout/VerticalDownArrowProcess"/>
    <dgm:cxn modelId="{075D9945-441E-48FB-B526-3730F86FA7DC}" type="presOf" srcId="{F1B95516-6434-4430-A186-C9624F1F9572}" destId="{E676A8CA-3462-4B5C-9428-70C709C1FC0E}" srcOrd="0" destOrd="0" presId="urn:microsoft.com/office/officeart/2016/7/layout/VerticalDownArrowProcess"/>
    <dgm:cxn modelId="{C113FC49-CC01-4A55-A6A1-5D32DD5611B5}" type="presOf" srcId="{C8C4607D-672C-4B78-90AA-BCCDEA5B3872}" destId="{E2F48684-E9A9-45E5-91FD-3BFC7CD9395E}" srcOrd="0" destOrd="0" presId="urn:microsoft.com/office/officeart/2016/7/layout/VerticalDownArrowProcess"/>
    <dgm:cxn modelId="{986B344D-1086-426A-9B07-226AF85449A8}" srcId="{F1B95516-6434-4430-A186-C9624F1F9572}" destId="{42908C3C-F422-40E7-A7CA-4F87C60B2DD6}" srcOrd="3" destOrd="0" parTransId="{FF883550-ED75-4727-80E0-F44C7D8C5D4C}" sibTransId="{1A0C030D-7BD4-4C93-A277-71119991176D}"/>
    <dgm:cxn modelId="{3DA2556D-B3E7-49F8-A2C3-45B2B945621E}" srcId="{C8C4607D-672C-4B78-90AA-BCCDEA5B3872}" destId="{8117AF36-1FCD-451E-A272-2333C153ED25}" srcOrd="0" destOrd="0" parTransId="{4535E5CE-5D9E-408B-B965-D818580A8C8A}" sibTransId="{49DFC58B-3EF8-4C66-B44F-464F34B9A6BD}"/>
    <dgm:cxn modelId="{13C9D26F-BAD2-441D-9074-89C93CA6C222}" type="presOf" srcId="{E2B2CC27-F78E-46A9-BCB0-3DE07DAE3B83}" destId="{ADC86B57-5C04-4DD7-BD91-D4F577854668}" srcOrd="0" destOrd="0" presId="urn:microsoft.com/office/officeart/2016/7/layout/VerticalDownArrowProcess"/>
    <dgm:cxn modelId="{FD4A0959-BFB0-4E81-9A9F-4932030BCD18}" srcId="{D877E7E3-8281-4AEA-B9E9-C7867EDC6BB2}" destId="{68A846F8-9EBF-4255-B406-C5DCFF22E612}" srcOrd="0" destOrd="0" parTransId="{332B5280-C13E-44E6-97C3-B21962CAAE59}" sibTransId="{6594D44E-B3FC-499F-9749-C4705B979C19}"/>
    <dgm:cxn modelId="{A603BA5A-DCC7-412D-8479-87FF868F09CD}" srcId="{42908C3C-F422-40E7-A7CA-4F87C60B2DD6}" destId="{E2B2CC27-F78E-46A9-BCB0-3DE07DAE3B83}" srcOrd="0" destOrd="0" parTransId="{28E2C45C-8A59-4D1A-9472-1264FC5EC15A}" sibTransId="{C71A9E97-A936-4E68-8352-9ACFACDB54C1}"/>
    <dgm:cxn modelId="{B06BED81-F120-4648-B52B-0093CE50060B}" type="presOf" srcId="{D2C07307-27C8-4E3D-A931-922EDA55B313}" destId="{72D69B02-5484-43E6-8A1D-F4E69E5AF8CC}" srcOrd="0" destOrd="0" presId="urn:microsoft.com/office/officeart/2016/7/layout/VerticalDownArrowProcess"/>
    <dgm:cxn modelId="{7B02A98D-27BC-48B2-A029-6F3BC8D771A4}" type="presOf" srcId="{D2C07307-27C8-4E3D-A931-922EDA55B313}" destId="{C1FA5CB8-319A-4524-A74D-651E00378EB7}" srcOrd="1" destOrd="0" presId="urn:microsoft.com/office/officeart/2016/7/layout/VerticalDownArrowProcess"/>
    <dgm:cxn modelId="{CA930696-40F6-40D9-8AC9-512B4F08A256}" type="presOf" srcId="{42908C3C-F422-40E7-A7CA-4F87C60B2DD6}" destId="{2C821E52-F953-4658-9753-7555D1763245}" srcOrd="0" destOrd="0" presId="urn:microsoft.com/office/officeart/2016/7/layout/VerticalDownArrowProcess"/>
    <dgm:cxn modelId="{CDA7BE96-79CF-4561-935C-ECE0FC4972E6}" type="presOf" srcId="{D877E7E3-8281-4AEA-B9E9-C7867EDC6BB2}" destId="{33DEF30D-5C25-4122-9830-9BF90B58D925}" srcOrd="0" destOrd="0" presId="urn:microsoft.com/office/officeart/2016/7/layout/VerticalDownArrowProcess"/>
    <dgm:cxn modelId="{BA8F25B8-4961-4237-9F90-5E86340F5330}" type="presOf" srcId="{C8C4607D-672C-4B78-90AA-BCCDEA5B3872}" destId="{BBEB310C-D3E6-471E-A41F-49EE4F428622}" srcOrd="1" destOrd="0" presId="urn:microsoft.com/office/officeart/2016/7/layout/VerticalDownArrowProcess"/>
    <dgm:cxn modelId="{1B615AB9-1A33-49CA-9A56-94D06D864F07}" srcId="{D2C07307-27C8-4E3D-A931-922EDA55B313}" destId="{4491BAC0-13A7-4AF5-95AF-828C38435181}" srcOrd="0" destOrd="0" parTransId="{9EFCC5D6-4A55-43F6-AFD3-5724236C1840}" sibTransId="{60C881C0-C658-4BC3-B34B-867E84518DE5}"/>
    <dgm:cxn modelId="{1F873DDD-39F3-4FEA-8737-C7FD903C7D43}" type="presOf" srcId="{68A846F8-9EBF-4255-B406-C5DCFF22E612}" destId="{D000A1F0-EFE4-4DE3-9441-BFD633633B57}" srcOrd="0" destOrd="0" presId="urn:microsoft.com/office/officeart/2016/7/layout/VerticalDownArrowProcess"/>
    <dgm:cxn modelId="{E5D0D8E5-7FDD-4D51-A93C-8071E8683C47}" srcId="{F1B95516-6434-4430-A186-C9624F1F9572}" destId="{C8C4607D-672C-4B78-90AA-BCCDEA5B3872}" srcOrd="0" destOrd="0" parTransId="{EB10B5B8-67FB-45B4-A948-31F79CAEB0DA}" sibTransId="{C40B3031-9A2E-4929-B6D2-E1883C868C21}"/>
    <dgm:cxn modelId="{4B9ADDF5-C481-4662-92B9-0F6C86121172}" srcId="{F1B95516-6434-4430-A186-C9624F1F9572}" destId="{D877E7E3-8281-4AEA-B9E9-C7867EDC6BB2}" srcOrd="2" destOrd="0" parTransId="{568C325C-0FE9-4BD1-874A-4773F4A847A3}" sibTransId="{BE88060F-9C43-40E5-AA5A-9981615FFC12}"/>
    <dgm:cxn modelId="{CDAB61F9-94CA-46AF-8604-4C944C2016DD}" srcId="{F1B95516-6434-4430-A186-C9624F1F9572}" destId="{D2C07307-27C8-4E3D-A931-922EDA55B313}" srcOrd="1" destOrd="0" parTransId="{8CD6A0FA-197A-4B50-A2E9-D76DF97397C0}" sibTransId="{E21F649F-C090-4635-AF7B-79C68BE2D7F6}"/>
    <dgm:cxn modelId="{1630D2F8-68BB-4A7F-8474-4CA2FC5E0B8C}" type="presParOf" srcId="{E676A8CA-3462-4B5C-9428-70C709C1FC0E}" destId="{FBC33A89-1E22-4055-BD78-03B555170BC5}" srcOrd="0" destOrd="0" presId="urn:microsoft.com/office/officeart/2016/7/layout/VerticalDownArrowProcess"/>
    <dgm:cxn modelId="{C71653FB-E9EF-4ECF-825C-4FAEE8A3FAE5}" type="presParOf" srcId="{FBC33A89-1E22-4055-BD78-03B555170BC5}" destId="{2C821E52-F953-4658-9753-7555D1763245}" srcOrd="0" destOrd="0" presId="urn:microsoft.com/office/officeart/2016/7/layout/VerticalDownArrowProcess"/>
    <dgm:cxn modelId="{D6F8AFD1-5763-478F-BAFE-82EAFD1348D2}" type="presParOf" srcId="{FBC33A89-1E22-4055-BD78-03B555170BC5}" destId="{ADC86B57-5C04-4DD7-BD91-D4F577854668}" srcOrd="1" destOrd="0" presId="urn:microsoft.com/office/officeart/2016/7/layout/VerticalDownArrowProcess"/>
    <dgm:cxn modelId="{FAA0FA31-E398-4B9B-B7C6-9487153402A1}" type="presParOf" srcId="{E676A8CA-3462-4B5C-9428-70C709C1FC0E}" destId="{A278405C-ECCD-4668-8C4D-20B19E2F2FAA}" srcOrd="1" destOrd="0" presId="urn:microsoft.com/office/officeart/2016/7/layout/VerticalDownArrowProcess"/>
    <dgm:cxn modelId="{DE9F9246-35CD-4728-8BE2-84DEBF8FA4A3}" type="presParOf" srcId="{E676A8CA-3462-4B5C-9428-70C709C1FC0E}" destId="{C3E8BDFA-A6BB-4766-B5C7-22362A1C52E1}" srcOrd="2" destOrd="0" presId="urn:microsoft.com/office/officeart/2016/7/layout/VerticalDownArrowProcess"/>
    <dgm:cxn modelId="{706BF46B-AB72-4578-8E65-3967D2C2D9D3}" type="presParOf" srcId="{C3E8BDFA-A6BB-4766-B5C7-22362A1C52E1}" destId="{33DEF30D-5C25-4122-9830-9BF90B58D925}" srcOrd="0" destOrd="0" presId="urn:microsoft.com/office/officeart/2016/7/layout/VerticalDownArrowProcess"/>
    <dgm:cxn modelId="{825ED510-01BD-4919-A098-7C34E4BCA1A4}" type="presParOf" srcId="{C3E8BDFA-A6BB-4766-B5C7-22362A1C52E1}" destId="{2A67CC20-C3FC-48B1-AB7A-9E88BB42C2B2}" srcOrd="1" destOrd="0" presId="urn:microsoft.com/office/officeart/2016/7/layout/VerticalDownArrowProcess"/>
    <dgm:cxn modelId="{44A1854B-0019-46B3-9B8E-34A973D48415}" type="presParOf" srcId="{C3E8BDFA-A6BB-4766-B5C7-22362A1C52E1}" destId="{D000A1F0-EFE4-4DE3-9441-BFD633633B57}" srcOrd="2" destOrd="0" presId="urn:microsoft.com/office/officeart/2016/7/layout/VerticalDownArrowProcess"/>
    <dgm:cxn modelId="{9F5A7115-0980-4CD2-9826-0B3DA3A3C36B}" type="presParOf" srcId="{E676A8CA-3462-4B5C-9428-70C709C1FC0E}" destId="{12703236-81F4-4E72-8F59-676D31B94E16}" srcOrd="3" destOrd="0" presId="urn:microsoft.com/office/officeart/2016/7/layout/VerticalDownArrowProcess"/>
    <dgm:cxn modelId="{E74455F8-0F06-41F4-AE75-E3D6DB3C635D}" type="presParOf" srcId="{E676A8CA-3462-4B5C-9428-70C709C1FC0E}" destId="{3CD39F3C-B02C-43A8-8A51-4D35E2C72811}" srcOrd="4" destOrd="0" presId="urn:microsoft.com/office/officeart/2016/7/layout/VerticalDownArrowProcess"/>
    <dgm:cxn modelId="{F76BBB6A-28C9-44E4-A07F-9B2ACB71AA89}" type="presParOf" srcId="{3CD39F3C-B02C-43A8-8A51-4D35E2C72811}" destId="{72D69B02-5484-43E6-8A1D-F4E69E5AF8CC}" srcOrd="0" destOrd="0" presId="urn:microsoft.com/office/officeart/2016/7/layout/VerticalDownArrowProcess"/>
    <dgm:cxn modelId="{9B7395AB-9DD7-4D83-99F2-813B5132DA92}" type="presParOf" srcId="{3CD39F3C-B02C-43A8-8A51-4D35E2C72811}" destId="{C1FA5CB8-319A-4524-A74D-651E00378EB7}" srcOrd="1" destOrd="0" presId="urn:microsoft.com/office/officeart/2016/7/layout/VerticalDownArrowProcess"/>
    <dgm:cxn modelId="{60CF5977-31F7-42A8-8C1F-721C679BB2AA}" type="presParOf" srcId="{3CD39F3C-B02C-43A8-8A51-4D35E2C72811}" destId="{C963A929-314D-462C-8872-C3409001BF8E}" srcOrd="2" destOrd="0" presId="urn:microsoft.com/office/officeart/2016/7/layout/VerticalDownArrowProcess"/>
    <dgm:cxn modelId="{BA8C2EF3-206C-488A-A27D-3A9DDC10A509}" type="presParOf" srcId="{E676A8CA-3462-4B5C-9428-70C709C1FC0E}" destId="{677089F8-DA8E-45AF-A738-4B6ACCA4B164}" srcOrd="5" destOrd="0" presId="urn:microsoft.com/office/officeart/2016/7/layout/VerticalDownArrowProcess"/>
    <dgm:cxn modelId="{4D411386-E88B-49EC-89BB-6025847CEB28}" type="presParOf" srcId="{E676A8CA-3462-4B5C-9428-70C709C1FC0E}" destId="{0485B035-AA35-475A-90D3-801119E8F47C}" srcOrd="6" destOrd="0" presId="urn:microsoft.com/office/officeart/2016/7/layout/VerticalDownArrowProcess"/>
    <dgm:cxn modelId="{4B22F632-A5F4-4CF3-9F7F-734A9194978F}" type="presParOf" srcId="{0485B035-AA35-475A-90D3-801119E8F47C}" destId="{E2F48684-E9A9-45E5-91FD-3BFC7CD9395E}" srcOrd="0" destOrd="0" presId="urn:microsoft.com/office/officeart/2016/7/layout/VerticalDownArrowProcess"/>
    <dgm:cxn modelId="{C2B3C55C-E216-4969-83D8-94B50EFFC674}" type="presParOf" srcId="{0485B035-AA35-475A-90D3-801119E8F47C}" destId="{BBEB310C-D3E6-471E-A41F-49EE4F428622}" srcOrd="1" destOrd="0" presId="urn:microsoft.com/office/officeart/2016/7/layout/VerticalDownArrowProcess"/>
    <dgm:cxn modelId="{3ED124EA-7E43-42B5-BBA9-7C3F9FBDD827}" type="presParOf" srcId="{0485B035-AA35-475A-90D3-801119E8F47C}" destId="{26914D4D-6D65-4A51-B5E6-760D430E15F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21E52-F953-4658-9753-7555D1763245}">
      <dsp:nvSpPr>
        <dsp:cNvPr id="0" name=""/>
        <dsp:cNvSpPr/>
      </dsp:nvSpPr>
      <dsp:spPr>
        <a:xfrm>
          <a:off x="0" y="3911377"/>
          <a:ext cx="1547614" cy="85571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a:t>Click</a:t>
          </a:r>
        </a:p>
      </dsp:txBody>
      <dsp:txXfrm>
        <a:off x="0" y="3911377"/>
        <a:ext cx="1547614" cy="855713"/>
      </dsp:txXfrm>
    </dsp:sp>
    <dsp:sp modelId="{ADC86B57-5C04-4DD7-BD91-D4F577854668}">
      <dsp:nvSpPr>
        <dsp:cNvPr id="0" name=""/>
        <dsp:cNvSpPr/>
      </dsp:nvSpPr>
      <dsp:spPr>
        <a:xfrm>
          <a:off x="1547614" y="3911377"/>
          <a:ext cx="4642844" cy="855713"/>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On How to Schedule a Tutor</a:t>
          </a:r>
        </a:p>
      </dsp:txBody>
      <dsp:txXfrm>
        <a:off x="1547614" y="3911377"/>
        <a:ext cx="4642844" cy="855713"/>
      </dsp:txXfrm>
    </dsp:sp>
    <dsp:sp modelId="{2A67CC20-C3FC-48B1-AB7A-9E88BB42C2B2}">
      <dsp:nvSpPr>
        <dsp:cNvPr id="0" name=""/>
        <dsp:cNvSpPr/>
      </dsp:nvSpPr>
      <dsp:spPr>
        <a:xfrm rot="10800000">
          <a:off x="0" y="2608125"/>
          <a:ext cx="1547614" cy="1316087"/>
        </a:xfrm>
        <a:prstGeom prst="upArrowCallout">
          <a:avLst>
            <a:gd name="adj1" fmla="val 5000"/>
            <a:gd name="adj2" fmla="val 10000"/>
            <a:gd name="adj3" fmla="val 15000"/>
            <a:gd name="adj4" fmla="val 64977"/>
          </a:avLst>
        </a:prstGeom>
        <a:solidFill>
          <a:schemeClr val="accent2">
            <a:hueOff val="-2918144"/>
            <a:satOff val="-2633"/>
            <a:lumOff val="-587"/>
            <a:alphaOff val="0"/>
          </a:schemeClr>
        </a:solidFill>
        <a:ln w="15875" cap="rnd" cmpd="sng" algn="ctr">
          <a:solidFill>
            <a:schemeClr val="accent2">
              <a:hueOff val="-2918144"/>
              <a:satOff val="-2633"/>
              <a:lumOff val="-5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Click </a:t>
          </a:r>
        </a:p>
      </dsp:txBody>
      <dsp:txXfrm rot="-10800000">
        <a:off x="0" y="2608125"/>
        <a:ext cx="1547614" cy="855457"/>
      </dsp:txXfrm>
    </dsp:sp>
    <dsp:sp modelId="{D000A1F0-EFE4-4DE3-9441-BFD633633B57}">
      <dsp:nvSpPr>
        <dsp:cNvPr id="0" name=""/>
        <dsp:cNvSpPr/>
      </dsp:nvSpPr>
      <dsp:spPr>
        <a:xfrm>
          <a:off x="1547614" y="2608125"/>
          <a:ext cx="4642844" cy="855457"/>
        </a:xfrm>
        <a:prstGeom prst="rect">
          <a:avLst/>
        </a:prstGeom>
        <a:solidFill>
          <a:schemeClr val="accent2">
            <a:tint val="40000"/>
            <a:alpha val="90000"/>
            <a:hueOff val="-3277816"/>
            <a:satOff val="-1922"/>
            <a:lumOff val="-239"/>
            <a:alphaOff val="0"/>
          </a:schemeClr>
        </a:solidFill>
        <a:ln w="15875" cap="rnd" cmpd="sng" algn="ctr">
          <a:solidFill>
            <a:schemeClr val="accent2">
              <a:tint val="40000"/>
              <a:alpha val="90000"/>
              <a:hueOff val="-3277816"/>
              <a:satOff val="-1922"/>
              <a:lumOff val="-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On Here if You Need Tutoring </a:t>
          </a:r>
        </a:p>
      </dsp:txBody>
      <dsp:txXfrm>
        <a:off x="1547614" y="2608125"/>
        <a:ext cx="4642844" cy="855457"/>
      </dsp:txXfrm>
    </dsp:sp>
    <dsp:sp modelId="{C1FA5CB8-319A-4524-A74D-651E00378EB7}">
      <dsp:nvSpPr>
        <dsp:cNvPr id="0" name=""/>
        <dsp:cNvSpPr/>
      </dsp:nvSpPr>
      <dsp:spPr>
        <a:xfrm rot="10800000">
          <a:off x="0" y="1304873"/>
          <a:ext cx="1547614" cy="1316087"/>
        </a:xfrm>
        <a:prstGeom prst="upArrowCallout">
          <a:avLst>
            <a:gd name="adj1" fmla="val 5000"/>
            <a:gd name="adj2" fmla="val 10000"/>
            <a:gd name="adj3" fmla="val 15000"/>
            <a:gd name="adj4" fmla="val 64977"/>
          </a:avLst>
        </a:prstGeom>
        <a:solidFill>
          <a:schemeClr val="accent2">
            <a:hueOff val="-5836287"/>
            <a:satOff val="-5267"/>
            <a:lumOff val="-1175"/>
            <a:alphaOff val="0"/>
          </a:schemeClr>
        </a:solidFill>
        <a:ln w="15875" cap="rnd" cmpd="sng" algn="ctr">
          <a:solidFill>
            <a:schemeClr val="accent2">
              <a:hueOff val="-5836287"/>
              <a:satOff val="-5267"/>
              <a:lumOff val="-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Scroll</a:t>
          </a:r>
        </a:p>
      </dsp:txBody>
      <dsp:txXfrm rot="-10800000">
        <a:off x="0" y="1304873"/>
        <a:ext cx="1547614" cy="855457"/>
      </dsp:txXfrm>
    </dsp:sp>
    <dsp:sp modelId="{C963A929-314D-462C-8872-C3409001BF8E}">
      <dsp:nvSpPr>
        <dsp:cNvPr id="0" name=""/>
        <dsp:cNvSpPr/>
      </dsp:nvSpPr>
      <dsp:spPr>
        <a:xfrm>
          <a:off x="1547614" y="1304873"/>
          <a:ext cx="4642844" cy="855457"/>
        </a:xfrm>
        <a:prstGeom prst="rect">
          <a:avLst/>
        </a:prstGeom>
        <a:solidFill>
          <a:schemeClr val="accent2">
            <a:tint val="40000"/>
            <a:alpha val="90000"/>
            <a:hueOff val="-6555631"/>
            <a:satOff val="-3844"/>
            <a:lumOff val="-479"/>
            <a:alphaOff val="0"/>
          </a:schemeClr>
        </a:solidFill>
        <a:ln w="15875" cap="rnd" cmpd="sng" algn="ctr">
          <a:solidFill>
            <a:schemeClr val="accent2">
              <a:tint val="40000"/>
              <a:alpha val="90000"/>
              <a:hueOff val="-6555631"/>
              <a:satOff val="-3844"/>
              <a:lumOff val="-4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Down to My Organizations</a:t>
          </a:r>
        </a:p>
      </dsp:txBody>
      <dsp:txXfrm>
        <a:off x="1547614" y="1304873"/>
        <a:ext cx="4642844" cy="855457"/>
      </dsp:txXfrm>
    </dsp:sp>
    <dsp:sp modelId="{BBEB310C-D3E6-471E-A41F-49EE4F428622}">
      <dsp:nvSpPr>
        <dsp:cNvPr id="0" name=""/>
        <dsp:cNvSpPr/>
      </dsp:nvSpPr>
      <dsp:spPr>
        <a:xfrm rot="10800000">
          <a:off x="0" y="1621"/>
          <a:ext cx="1547614" cy="1316087"/>
        </a:xfrm>
        <a:prstGeom prst="upArrowCallout">
          <a:avLst>
            <a:gd name="adj1" fmla="val 5000"/>
            <a:gd name="adj2" fmla="val 10000"/>
            <a:gd name="adj3" fmla="val 15000"/>
            <a:gd name="adj4" fmla="val 64977"/>
          </a:avLst>
        </a:prstGeom>
        <a:solidFill>
          <a:schemeClr val="accent2">
            <a:hueOff val="-8754431"/>
            <a:satOff val="-7900"/>
            <a:lumOff val="-1762"/>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066" tIns="213360" rIns="110066"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Log in</a:t>
          </a:r>
        </a:p>
      </dsp:txBody>
      <dsp:txXfrm rot="-10800000">
        <a:off x="0" y="1621"/>
        <a:ext cx="1547614" cy="855457"/>
      </dsp:txXfrm>
    </dsp:sp>
    <dsp:sp modelId="{26914D4D-6D65-4A51-B5E6-760D430E15F6}">
      <dsp:nvSpPr>
        <dsp:cNvPr id="0" name=""/>
        <dsp:cNvSpPr/>
      </dsp:nvSpPr>
      <dsp:spPr>
        <a:xfrm>
          <a:off x="1547614" y="1621"/>
          <a:ext cx="4642844" cy="855457"/>
        </a:xfrm>
        <a:prstGeom prst="rect">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179" tIns="266700" rIns="94179" bIns="266700" numCol="1" spcCol="1270" anchor="ctr" anchorCtr="0">
          <a:noAutofit/>
        </a:bodyPr>
        <a:lstStyle/>
        <a:p>
          <a:pPr marL="0" lvl="0" indent="0" algn="l" defTabSz="933450">
            <a:lnSpc>
              <a:spcPct val="90000"/>
            </a:lnSpc>
            <a:spcBef>
              <a:spcPct val="0"/>
            </a:spcBef>
            <a:spcAft>
              <a:spcPct val="35000"/>
            </a:spcAft>
            <a:buNone/>
          </a:pPr>
          <a:r>
            <a:rPr lang="en-US" sz="2100" kern="1200" dirty="0"/>
            <a:t>To Blackboard</a:t>
          </a:r>
        </a:p>
      </dsp:txBody>
      <dsp:txXfrm>
        <a:off x="1547614" y="1621"/>
        <a:ext cx="4642844" cy="85545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D89DE-1DEE-43EF-9D69-30242200532F}"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367DA-C7C3-4260-8356-EE47B7F9F641}" type="slidenum">
              <a:rPr lang="en-US" smtClean="0"/>
              <a:t>‹#›</a:t>
            </a:fld>
            <a:endParaRPr lang="en-US"/>
          </a:p>
        </p:txBody>
      </p:sp>
    </p:spTree>
    <p:extLst>
      <p:ext uri="{BB962C8B-B14F-4D97-AF65-F5344CB8AC3E}">
        <p14:creationId xmlns:p14="http://schemas.microsoft.com/office/powerpoint/2010/main" val="129310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Arial" panose="020B0604020202020204" pitchFamily="34" charset="0"/>
              </a:rPr>
              <a:t>At the end of every session, both the student and the tutor will complete surveys. The tutor assesses learner needs and this information contributes to the reports that faculty members can view</a:t>
            </a:r>
          </a:p>
          <a:p>
            <a:r>
              <a:rPr lang="en-US" sz="1800">
                <a:effectLst/>
                <a:latin typeface="Calibri" panose="020F0502020204030204" pitchFamily="34" charset="0"/>
                <a:ea typeface="Calibri" panose="020F0502020204030204" pitchFamily="34" charset="0"/>
                <a:cs typeface="Arial" panose="020B0604020202020204" pitchFamily="34" charset="0"/>
              </a:rPr>
              <a:t>And the students also have an opportunity to provide feedback on their tutor. </a:t>
            </a:r>
          </a:p>
          <a:p>
            <a:r>
              <a:rPr lang="en-US" sz="1800">
                <a:effectLst/>
                <a:latin typeface="Calibri" panose="020F0502020204030204" pitchFamily="34" charset="0"/>
                <a:ea typeface="Calibri" panose="020F0502020204030204" pitchFamily="34" charset="0"/>
                <a:cs typeface="Arial" panose="020B0604020202020204" pitchFamily="34" charset="0"/>
              </a:rPr>
              <a:t>Students will always be able to go back and review previous sessions, including transcripts and replays, and they’ll have a virtual locker where they can store and retrieve documents. </a:t>
            </a:r>
          </a:p>
          <a:p>
            <a:r>
              <a:rPr lang="en-US" sz="1800">
                <a:effectLst/>
                <a:latin typeface="Calibri" panose="020F0502020204030204" pitchFamily="34" charset="0"/>
                <a:ea typeface="Calibri" panose="020F0502020204030204" pitchFamily="34" charset="0"/>
                <a:cs typeface="Arial" panose="020B0604020202020204" pitchFamily="34" charset="0"/>
              </a:rPr>
              <a:t>Students are also able to mark tutors as their “favorite,” increasing their chances of working with them again in the future.</a:t>
            </a:r>
            <a:endParaRPr lang="en-US"/>
          </a:p>
        </p:txBody>
      </p:sp>
    </p:spTree>
    <p:extLst>
      <p:ext uri="{BB962C8B-B14F-4D97-AF65-F5344CB8AC3E}">
        <p14:creationId xmlns:p14="http://schemas.microsoft.com/office/powerpoint/2010/main" val="267157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Our tutors are familiar and comfortable working with all students. Each tutor differentiates their approach based on student needs and our online classroom is equipped with tools to support all learners. For example, students have the option to connect to their tutor using the voice tool or to solely communicate via chat. The classroom whiteboard includes many additional ways of communicating, such as drawing, using diagrams, and more. And our classroom is compatible with screen readers.</a:t>
            </a:r>
          </a:p>
          <a:p>
            <a:endParaRPr lang="en-US" sz="1800" dirty="0">
              <a:effectLst/>
              <a:latin typeface="Calibri" panose="020F0502020204030204" pitchFamily="34" charset="0"/>
              <a:cs typeface="Arial" panose="020B0604020202020204" pitchFamily="34" charset="0"/>
            </a:endParaRPr>
          </a:p>
          <a:p>
            <a:pPr marL="158750" indent="0">
              <a:buNone/>
            </a:pPr>
            <a:r>
              <a:rPr lang="en-US" sz="1800" dirty="0">
                <a:effectLst/>
                <a:latin typeface="Calibri" panose="020F0502020204030204" pitchFamily="34" charset="0"/>
                <a:cs typeface="Arial" panose="020B0604020202020204" pitchFamily="34" charset="0"/>
              </a:rPr>
              <a:t>Talking points:</a:t>
            </a:r>
          </a:p>
          <a:p>
            <a:r>
              <a:rPr lang="en-US" dirty="0"/>
              <a:t>Voice tool</a:t>
            </a:r>
          </a:p>
          <a:p>
            <a:r>
              <a:rPr lang="en-US" dirty="0"/>
              <a:t>Students with autism like chat</a:t>
            </a:r>
          </a:p>
          <a:p>
            <a:r>
              <a:rPr lang="en-US" dirty="0"/>
              <a:t>Tutors differentiate approach based on student needs</a:t>
            </a:r>
          </a:p>
          <a:p>
            <a:r>
              <a:rPr lang="en-US" dirty="0"/>
              <a:t>Change approach to meet the student where they are</a:t>
            </a:r>
          </a:p>
          <a:p>
            <a:r>
              <a:rPr lang="en-US" dirty="0"/>
              <a:t>Accessibility tools - screen readers work</a:t>
            </a:r>
          </a:p>
          <a:p>
            <a:r>
              <a:rPr lang="en-US" dirty="0"/>
              <a:t>Whiteboard tools – lots of ways to communicate</a:t>
            </a:r>
          </a:p>
          <a:p>
            <a:endParaRPr lang="en-US" dirty="0"/>
          </a:p>
          <a:p>
            <a:endParaRPr lang="en-US" dirty="0"/>
          </a:p>
        </p:txBody>
      </p:sp>
    </p:spTree>
    <p:extLst>
      <p:ext uri="{BB962C8B-B14F-4D97-AF65-F5344CB8AC3E}">
        <p14:creationId xmlns:p14="http://schemas.microsoft.com/office/powerpoint/2010/main" val="399436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Tutor.com also employs designated tutors to work with English Language Learners. Students can connect with our tutors to work on ELL reading, writing, and speaking. And students can connect with Spanish-speaking tutors for help in their core subjects, such as math, science, etc., Tutors will work with students to clarify their assignments, break concepts down into small steps, help students learn new terminology, and more.</a:t>
            </a:r>
          </a:p>
        </p:txBody>
      </p:sp>
    </p:spTree>
    <p:extLst>
      <p:ext uri="{BB962C8B-B14F-4D97-AF65-F5344CB8AC3E}">
        <p14:creationId xmlns:p14="http://schemas.microsoft.com/office/powerpoint/2010/main" val="4220523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91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5FE19-BDC6-46EE-B3E2-F56390E083EE}" type="slidenum">
              <a:rPr lang="en-US" smtClean="0"/>
              <a:t>2</a:t>
            </a:fld>
            <a:endParaRPr lang="en-US"/>
          </a:p>
        </p:txBody>
      </p:sp>
    </p:spTree>
    <p:extLst>
      <p:ext uri="{BB962C8B-B14F-4D97-AF65-F5344CB8AC3E}">
        <p14:creationId xmlns:p14="http://schemas.microsoft.com/office/powerpoint/2010/main" val="80593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f92f8c048b_0_19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f92f8c048b_0_19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effectLst/>
                <a:latin typeface="Calibri" panose="020F0502020204030204" pitchFamily="34" charset="0"/>
                <a:ea typeface="Calibri" panose="020F0502020204030204" pitchFamily="34" charset="0"/>
                <a:cs typeface="Arial" panose="020B0604020202020204" pitchFamily="34" charset="0"/>
              </a:rPr>
              <a:t>Now let’s look at what your students will experience when they log on to Tutor.com.</a:t>
            </a:r>
            <a:endParaRPr/>
          </a:p>
        </p:txBody>
      </p:sp>
    </p:spTree>
    <p:extLst>
      <p:ext uri="{BB962C8B-B14F-4D97-AF65-F5344CB8AC3E}">
        <p14:creationId xmlns:p14="http://schemas.microsoft.com/office/powerpoint/2010/main" val="140913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2536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36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49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210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18270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43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4190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95720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79829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25517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98999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022808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780713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77912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15295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01"/>
        <p:cNvGrpSpPr/>
        <p:nvPr/>
      </p:nvGrpSpPr>
      <p:grpSpPr>
        <a:xfrm>
          <a:off x="0" y="0"/>
          <a:ext cx="0" cy="0"/>
          <a:chOff x="0" y="0"/>
          <a:chExt cx="0" cy="0"/>
        </a:xfrm>
      </p:grpSpPr>
      <p:sp>
        <p:nvSpPr>
          <p:cNvPr id="202" name="Google Shape;202;p24"/>
          <p:cNvSpPr/>
          <p:nvPr/>
        </p:nvSpPr>
        <p:spPr>
          <a:xfrm rot="10800000" flipH="1">
            <a:off x="-1028837" y="-1857947"/>
            <a:ext cx="2616319" cy="5233488"/>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24"/>
          <p:cNvSpPr/>
          <p:nvPr/>
        </p:nvSpPr>
        <p:spPr>
          <a:xfrm rot="10800000" flipH="1">
            <a:off x="-1040800" y="3386952"/>
            <a:ext cx="2617323" cy="5234413"/>
          </a:xfrm>
          <a:custGeom>
            <a:avLst/>
            <a:gdLst/>
            <a:ahLst/>
            <a:cxnLst/>
            <a:rect l="l" t="t" r="r" b="b"/>
            <a:pathLst>
              <a:path w="33909" h="67815" extrusionOk="0">
                <a:moveTo>
                  <a:pt x="33908" y="0"/>
                </a:moveTo>
                <a:cubicBezTo>
                  <a:pt x="15182" y="0"/>
                  <a:pt x="1" y="15181"/>
                  <a:pt x="1" y="33907"/>
                </a:cubicBezTo>
                <a:cubicBezTo>
                  <a:pt x="1" y="52634"/>
                  <a:pt x="15182" y="67815"/>
                  <a:pt x="33908" y="67815"/>
                </a:cubicBezTo>
                <a:lnTo>
                  <a:pt x="33908"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24"/>
          <p:cNvSpPr txBox="1">
            <a:spLocks noGrp="1"/>
          </p:cNvSpPr>
          <p:nvPr>
            <p:ph type="subTitle" idx="1"/>
          </p:nvPr>
        </p:nvSpPr>
        <p:spPr>
          <a:xfrm>
            <a:off x="2705067" y="4256133"/>
            <a:ext cx="3201200" cy="1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0"/>
              </a:spcBef>
              <a:spcAft>
                <a:spcPts val="0"/>
              </a:spcAft>
              <a:buClr>
                <a:srgbClr val="595959"/>
              </a:buClr>
              <a:buSzPts val="1400"/>
              <a:buFont typeface="Anaheim"/>
              <a:buChar char="■"/>
              <a:defRPr/>
            </a:lvl3pPr>
            <a:lvl4pPr lvl="3" algn="ctr" rtl="0">
              <a:lnSpc>
                <a:spcPct val="100000"/>
              </a:lnSpc>
              <a:spcBef>
                <a:spcPts val="0"/>
              </a:spcBef>
              <a:spcAft>
                <a:spcPts val="0"/>
              </a:spcAft>
              <a:buClr>
                <a:srgbClr val="595959"/>
              </a:buClr>
              <a:buSzPts val="1400"/>
              <a:buFont typeface="Anaheim"/>
              <a:buChar char="●"/>
              <a:defRPr/>
            </a:lvl4pPr>
            <a:lvl5pPr lvl="4" algn="ctr" rtl="0">
              <a:lnSpc>
                <a:spcPct val="100000"/>
              </a:lnSpc>
              <a:spcBef>
                <a:spcPts val="0"/>
              </a:spcBef>
              <a:spcAft>
                <a:spcPts val="0"/>
              </a:spcAft>
              <a:buClr>
                <a:srgbClr val="595959"/>
              </a:buClr>
              <a:buSzPts val="1400"/>
              <a:buFont typeface="Anaheim"/>
              <a:buChar char="○"/>
              <a:defRPr/>
            </a:lvl5pPr>
            <a:lvl6pPr lvl="5" algn="ctr" rtl="0">
              <a:lnSpc>
                <a:spcPct val="100000"/>
              </a:lnSpc>
              <a:spcBef>
                <a:spcPts val="0"/>
              </a:spcBef>
              <a:spcAft>
                <a:spcPts val="0"/>
              </a:spcAft>
              <a:buClr>
                <a:srgbClr val="595959"/>
              </a:buClr>
              <a:buSzPts val="1400"/>
              <a:buFont typeface="Anaheim"/>
              <a:buChar char="■"/>
              <a:defRPr/>
            </a:lvl6pPr>
            <a:lvl7pPr lvl="6" algn="ctr" rtl="0">
              <a:lnSpc>
                <a:spcPct val="100000"/>
              </a:lnSpc>
              <a:spcBef>
                <a:spcPts val="0"/>
              </a:spcBef>
              <a:spcAft>
                <a:spcPts val="0"/>
              </a:spcAft>
              <a:buClr>
                <a:srgbClr val="595959"/>
              </a:buClr>
              <a:buSzPts val="1400"/>
              <a:buFont typeface="Anaheim"/>
              <a:buChar char="●"/>
              <a:defRPr/>
            </a:lvl7pPr>
            <a:lvl8pPr lvl="7" algn="ctr" rtl="0">
              <a:lnSpc>
                <a:spcPct val="100000"/>
              </a:lnSpc>
              <a:spcBef>
                <a:spcPts val="0"/>
              </a:spcBef>
              <a:spcAft>
                <a:spcPts val="0"/>
              </a:spcAft>
              <a:buClr>
                <a:srgbClr val="595959"/>
              </a:buClr>
              <a:buSzPts val="1400"/>
              <a:buFont typeface="Anaheim"/>
              <a:buChar char="○"/>
              <a:defRPr/>
            </a:lvl8pPr>
            <a:lvl9pPr lvl="8" algn="ctr" rtl="0">
              <a:lnSpc>
                <a:spcPct val="100000"/>
              </a:lnSpc>
              <a:spcBef>
                <a:spcPts val="0"/>
              </a:spcBef>
              <a:spcAft>
                <a:spcPts val="0"/>
              </a:spcAft>
              <a:buClr>
                <a:srgbClr val="595959"/>
              </a:buClr>
              <a:buSzPts val="1400"/>
              <a:buFont typeface="Anaheim"/>
              <a:buChar char="■"/>
              <a:defRPr/>
            </a:lvl9pPr>
          </a:lstStyle>
          <a:p>
            <a:endParaRPr/>
          </a:p>
        </p:txBody>
      </p:sp>
      <p:sp>
        <p:nvSpPr>
          <p:cNvPr id="205" name="Google Shape;205;p24"/>
          <p:cNvSpPr txBox="1">
            <a:spLocks noGrp="1"/>
          </p:cNvSpPr>
          <p:nvPr>
            <p:ph type="title"/>
          </p:nvPr>
        </p:nvSpPr>
        <p:spPr>
          <a:xfrm>
            <a:off x="2705067" y="767067"/>
            <a:ext cx="4125200" cy="310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7"/>
        <p:cNvGrpSpPr/>
        <p:nvPr/>
      </p:nvGrpSpPr>
      <p:grpSpPr>
        <a:xfrm>
          <a:off x="0" y="0"/>
          <a:ext cx="0" cy="0"/>
          <a:chOff x="0" y="0"/>
          <a:chExt cx="0" cy="0"/>
        </a:xfrm>
      </p:grpSpPr>
      <p:sp>
        <p:nvSpPr>
          <p:cNvPr id="178" name="Google Shape;178;p20"/>
          <p:cNvSpPr txBox="1">
            <a:spLocks noGrp="1"/>
          </p:cNvSpPr>
          <p:nvPr>
            <p:ph type="title"/>
          </p:nvPr>
        </p:nvSpPr>
        <p:spPr>
          <a:xfrm>
            <a:off x="953467" y="719333"/>
            <a:ext cx="10278400" cy="163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6438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0303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rot="10800000" flipH="1">
            <a:off x="-1091425" y="2029277"/>
            <a:ext cx="3574800" cy="3574800"/>
          </a:xfrm>
          <a:prstGeom prst="pie">
            <a:avLst>
              <a:gd name="adj1" fmla="val 5408271"/>
              <a:gd name="adj2" fmla="val 1622867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 name="Google Shape;27;p4"/>
          <p:cNvSpPr/>
          <p:nvPr/>
        </p:nvSpPr>
        <p:spPr>
          <a:xfrm rot="10800000" flipH="1">
            <a:off x="-4536820" y="-2671263"/>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8" name="Google Shape;28;p4"/>
          <p:cNvGrpSpPr/>
          <p:nvPr/>
        </p:nvGrpSpPr>
        <p:grpSpPr>
          <a:xfrm>
            <a:off x="8547736" y="-806995"/>
            <a:ext cx="8029813" cy="10727875"/>
            <a:chOff x="-509724" y="-3346000"/>
            <a:chExt cx="8584975" cy="11469573"/>
          </a:xfrm>
        </p:grpSpPr>
        <p:sp>
          <p:nvSpPr>
            <p:cNvPr id="29" name="Google Shape;29;p4"/>
            <p:cNvSpPr/>
            <p:nvPr/>
          </p:nvSpPr>
          <p:spPr>
            <a:xfrm flipH="1">
              <a:off x="-509724" y="-3346000"/>
              <a:ext cx="5728800" cy="5728800"/>
            </a:xfrm>
            <a:prstGeom prst="pie">
              <a:avLst>
                <a:gd name="adj1" fmla="val 5408271"/>
                <a:gd name="adj2" fmla="val 161476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4"/>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 name="Google Shape;31;p4"/>
          <p:cNvSpPr/>
          <p:nvPr/>
        </p:nvSpPr>
        <p:spPr>
          <a:xfrm>
            <a:off x="0" y="5188033"/>
            <a:ext cx="712400" cy="1670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4"/>
          <p:cNvSpPr txBox="1">
            <a:spLocks noGrp="1"/>
          </p:cNvSpPr>
          <p:nvPr>
            <p:ph type="title"/>
          </p:nvPr>
        </p:nvSpPr>
        <p:spPr>
          <a:xfrm>
            <a:off x="960000" y="71374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 name="Google Shape;33;p4"/>
          <p:cNvSpPr txBox="1">
            <a:spLocks noGrp="1"/>
          </p:cNvSpPr>
          <p:nvPr>
            <p:ph type="body" idx="1"/>
          </p:nvPr>
        </p:nvSpPr>
        <p:spPr>
          <a:xfrm>
            <a:off x="960000" y="1545700"/>
            <a:ext cx="10272000" cy="459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600">
                <a:solidFill>
                  <a:srgbClr val="434343"/>
                </a:solidFill>
                <a:latin typeface="Raleway Medium"/>
                <a:ea typeface="Raleway Medium"/>
                <a:cs typeface="Raleway Medium"/>
                <a:sym typeface="Raleway Medium"/>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11"/>
          <p:cNvSpPr/>
          <p:nvPr/>
        </p:nvSpPr>
        <p:spPr>
          <a:xfrm rot="10800000">
            <a:off x="9503689" y="2019093"/>
            <a:ext cx="3574800" cy="3574800"/>
          </a:xfrm>
          <a:prstGeom prst="pie">
            <a:avLst>
              <a:gd name="adj1" fmla="val 5408271"/>
              <a:gd name="adj2" fmla="val 16228670"/>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 name="Google Shape;85;p11"/>
          <p:cNvSpPr/>
          <p:nvPr/>
        </p:nvSpPr>
        <p:spPr>
          <a:xfrm rot="10800000">
            <a:off x="11363083" y="-2681447"/>
            <a:ext cx="5160800" cy="5160800"/>
          </a:xfrm>
          <a:prstGeom prst="pie">
            <a:avLst>
              <a:gd name="adj1" fmla="val 16207215"/>
              <a:gd name="adj2" fmla="val 2154147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6" name="Google Shape;86;p11"/>
          <p:cNvGrpSpPr/>
          <p:nvPr/>
        </p:nvGrpSpPr>
        <p:grpSpPr>
          <a:xfrm flipH="1">
            <a:off x="-4333620" y="-806995"/>
            <a:ext cx="8029813" cy="10727875"/>
            <a:chOff x="-509724" y="-3346000"/>
            <a:chExt cx="8584975" cy="11469573"/>
          </a:xfrm>
        </p:grpSpPr>
        <p:sp>
          <p:nvSpPr>
            <p:cNvPr id="87" name="Google Shape;87;p11"/>
            <p:cNvSpPr/>
            <p:nvPr/>
          </p:nvSpPr>
          <p:spPr>
            <a:xfrm flipH="1">
              <a:off x="-509724" y="-3346000"/>
              <a:ext cx="5728800" cy="5728800"/>
            </a:xfrm>
            <a:prstGeom prst="pie">
              <a:avLst>
                <a:gd name="adj1" fmla="val 5408271"/>
                <a:gd name="adj2" fmla="val 1614764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11"/>
            <p:cNvSpPr/>
            <p:nvPr/>
          </p:nvSpPr>
          <p:spPr>
            <a:xfrm flipH="1">
              <a:off x="2346451" y="2394773"/>
              <a:ext cx="5728800" cy="5728800"/>
            </a:xfrm>
            <a:prstGeom prst="pie">
              <a:avLst>
                <a:gd name="adj1" fmla="val 16207215"/>
                <a:gd name="adj2" fmla="val 215988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9" name="Google Shape;89;p11"/>
          <p:cNvSpPr/>
          <p:nvPr/>
        </p:nvSpPr>
        <p:spPr>
          <a:xfrm flipH="1">
            <a:off x="11274667" y="5177868"/>
            <a:ext cx="712400" cy="1774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 name="Google Shape;90;p11"/>
          <p:cNvSpPr txBox="1">
            <a:spLocks noGrp="1"/>
          </p:cNvSpPr>
          <p:nvPr>
            <p:ph type="title" hasCustomPrompt="1"/>
          </p:nvPr>
        </p:nvSpPr>
        <p:spPr>
          <a:xfrm>
            <a:off x="2355633" y="2077967"/>
            <a:ext cx="6718000" cy="20148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91" name="Google Shape;91;p11"/>
          <p:cNvSpPr txBox="1">
            <a:spLocks noGrp="1"/>
          </p:cNvSpPr>
          <p:nvPr>
            <p:ph type="subTitle" idx="1"/>
          </p:nvPr>
        </p:nvSpPr>
        <p:spPr>
          <a:xfrm>
            <a:off x="2355633" y="4092833"/>
            <a:ext cx="67180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119500" y="2930967"/>
            <a:ext cx="10072435" cy="3927163"/>
          </a:xfrm>
          <a:custGeom>
            <a:avLst/>
            <a:gdLst/>
            <a:ahLst/>
            <a:cxnLst/>
            <a:rect l="l" t="t" r="r" b="b"/>
            <a:pathLst>
              <a:path w="60830" h="89839" extrusionOk="0">
                <a:moveTo>
                  <a:pt x="1" y="1"/>
                </a:moveTo>
                <a:lnTo>
                  <a:pt x="1" y="89839"/>
                </a:lnTo>
                <a:lnTo>
                  <a:pt x="60829" y="89839"/>
                </a:lnTo>
                <a:lnTo>
                  <a:pt x="6082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770854" y="5078970"/>
            <a:ext cx="2903983" cy="5808909"/>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2119501" y="5078970"/>
            <a:ext cx="2905097" cy="5808909"/>
          </a:xfrm>
          <a:custGeom>
            <a:avLst/>
            <a:gdLst/>
            <a:ahLst/>
            <a:cxnLst/>
            <a:rect l="l" t="t" r="r" b="b"/>
            <a:pathLst>
              <a:path w="33909" h="67803" extrusionOk="0">
                <a:moveTo>
                  <a:pt x="1" y="1"/>
                </a:moveTo>
                <a:lnTo>
                  <a:pt x="1" y="67803"/>
                </a:lnTo>
                <a:cubicBezTo>
                  <a:pt x="18727" y="67803"/>
                  <a:pt x="33908" y="52622"/>
                  <a:pt x="33908" y="33896"/>
                </a:cubicBezTo>
                <a:cubicBezTo>
                  <a:pt x="33908" y="15181"/>
                  <a:pt x="18727"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784133" y="-730802"/>
            <a:ext cx="2905097" cy="5809937"/>
          </a:xfrm>
          <a:custGeom>
            <a:avLst/>
            <a:gdLst/>
            <a:ahLst/>
            <a:cxnLst/>
            <a:rect l="l" t="t" r="r" b="b"/>
            <a:pathLst>
              <a:path w="33909" h="67815" extrusionOk="0">
                <a:moveTo>
                  <a:pt x="33908" y="0"/>
                </a:moveTo>
                <a:cubicBezTo>
                  <a:pt x="15182" y="0"/>
                  <a:pt x="1" y="15181"/>
                  <a:pt x="1" y="33907"/>
                </a:cubicBezTo>
                <a:cubicBezTo>
                  <a:pt x="1" y="52634"/>
                  <a:pt x="15182" y="67815"/>
                  <a:pt x="33908" y="67815"/>
                </a:cubicBezTo>
                <a:lnTo>
                  <a:pt x="33908"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 name="Google Shape;13;p2"/>
          <p:cNvSpPr/>
          <p:nvPr/>
        </p:nvSpPr>
        <p:spPr>
          <a:xfrm rot="5400000">
            <a:off x="8859313" y="-3643097"/>
            <a:ext cx="2903983" cy="5808909"/>
          </a:xfrm>
          <a:custGeom>
            <a:avLst/>
            <a:gdLst/>
            <a:ahLst/>
            <a:cxnLst/>
            <a:rect l="l" t="t" r="r" b="b"/>
            <a:pathLst>
              <a:path w="33896" h="67803" extrusionOk="0">
                <a:moveTo>
                  <a:pt x="0" y="1"/>
                </a:moveTo>
                <a:lnTo>
                  <a:pt x="0" y="67803"/>
                </a:lnTo>
                <a:cubicBezTo>
                  <a:pt x="18715" y="67803"/>
                  <a:pt x="33895" y="52622"/>
                  <a:pt x="33895" y="33896"/>
                </a:cubicBezTo>
                <a:cubicBezTo>
                  <a:pt x="33895" y="15181"/>
                  <a:pt x="18715" y="1"/>
                  <a:pt x="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2"/>
          <p:cNvSpPr txBox="1">
            <a:spLocks noGrp="1"/>
          </p:cNvSpPr>
          <p:nvPr>
            <p:ph type="ctrTitle"/>
          </p:nvPr>
        </p:nvSpPr>
        <p:spPr>
          <a:xfrm>
            <a:off x="1973933" y="1245733"/>
            <a:ext cx="9264800" cy="3450000"/>
          </a:xfrm>
          <a:prstGeom prst="rect">
            <a:avLst/>
          </a:prstGeom>
        </p:spPr>
        <p:txBody>
          <a:bodyPr spcFirstLastPara="1" wrap="square" lIns="91425" tIns="91425" rIns="91425" bIns="91425" anchor="t" anchorCtr="0">
            <a:noAutofit/>
          </a:bodyPr>
          <a:lstStyle>
            <a:lvl1pPr lvl="0" algn="r">
              <a:lnSpc>
                <a:spcPct val="115000"/>
              </a:lnSpc>
              <a:spcBef>
                <a:spcPts val="0"/>
              </a:spcBef>
              <a:spcAft>
                <a:spcPts val="0"/>
              </a:spcAft>
              <a:buSzPts val="5200"/>
              <a:buNone/>
              <a:defRPr sz="8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5" name="Google Shape;15;p2"/>
          <p:cNvSpPr txBox="1">
            <a:spLocks noGrp="1"/>
          </p:cNvSpPr>
          <p:nvPr>
            <p:ph type="subTitle" idx="1"/>
          </p:nvPr>
        </p:nvSpPr>
        <p:spPr>
          <a:xfrm>
            <a:off x="4841467" y="4390933"/>
            <a:ext cx="6397200" cy="677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2400">
                <a:latin typeface="Raleway Medium"/>
                <a:ea typeface="Raleway Medium"/>
                <a:cs typeface="Raleway Medium"/>
                <a:sym typeface="Raleway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04256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23806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89082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038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7072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13775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12253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6062452"/>
      </p:ext>
    </p:extLst>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719328"/>
            <a:ext cx="10285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aleway ExtraBold"/>
              <a:buNone/>
              <a:defRPr sz="35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742" r:id="rId2"/>
    <p:sldLayoutId id="2147483650" r:id="rId3"/>
    <p:sldLayoutId id="2147483657" r:id="rId4"/>
    <p:sldLayoutId id="214748364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2"/>
          <p:cNvSpPr txBox="1">
            <a:spLocks noGrp="1"/>
          </p:cNvSpPr>
          <p:nvPr>
            <p:ph type="ctrTitle"/>
          </p:nvPr>
        </p:nvSpPr>
        <p:spPr>
          <a:xfrm>
            <a:off x="2255287" y="1245733"/>
            <a:ext cx="9264800" cy="3450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 sz="6000" b="1" dirty="0">
                <a:solidFill>
                  <a:schemeClr val="accent1"/>
                </a:solidFill>
              </a:rPr>
              <a:t>Tutor.com 101</a:t>
            </a:r>
            <a:br>
              <a:rPr lang="en" dirty="0">
                <a:solidFill>
                  <a:srgbClr val="111111"/>
                </a:solidFill>
              </a:rPr>
            </a:br>
            <a:r>
              <a:rPr lang="en" dirty="0">
                <a:solidFill>
                  <a:schemeClr val="lt1"/>
                </a:solidFill>
              </a:rPr>
              <a:t>          For Faculty</a:t>
            </a:r>
            <a:br>
              <a:rPr lang="en" dirty="0">
                <a:solidFill>
                  <a:schemeClr val="lt1"/>
                </a:solidFill>
              </a:rPr>
            </a:br>
            <a:r>
              <a:rPr lang="en" sz="2400" dirty="0">
                <a:solidFill>
                  <a:schemeClr val="accent1"/>
                </a:solidFill>
              </a:rPr>
              <a:t>24/7 </a:t>
            </a:r>
            <a:r>
              <a:rPr lang="en-US" sz="2400" dirty="0">
                <a:solidFill>
                  <a:schemeClr val="accent1"/>
                </a:solidFill>
              </a:rPr>
              <a:t>Tutoring to Help You Succeed in College </a:t>
            </a:r>
            <a:endParaRPr lang="en-US" sz="2400" dirty="0">
              <a:solidFill>
                <a:schemeClr val="lt1"/>
              </a:solidFill>
            </a:endParaRPr>
          </a:p>
        </p:txBody>
      </p:sp>
      <p:pic>
        <p:nvPicPr>
          <p:cNvPr id="1026" name="Picture 2">
            <a:extLst>
              <a:ext uri="{FF2B5EF4-FFF2-40B4-BE49-F238E27FC236}">
                <a16:creationId xmlns:a16="http://schemas.microsoft.com/office/drawing/2014/main" id="{8A5DDF53-D09C-4D9B-8AD3-09FD04B8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988" y="167728"/>
            <a:ext cx="3169771" cy="825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977F45-C5F3-9066-68BF-AA2EDF78AD51}"/>
              </a:ext>
            </a:extLst>
          </p:cNvPr>
          <p:cNvSpPr txBox="1"/>
          <p:nvPr/>
        </p:nvSpPr>
        <p:spPr>
          <a:xfrm>
            <a:off x="3481173" y="4071412"/>
            <a:ext cx="6996700" cy="461665"/>
          </a:xfrm>
          <a:prstGeom prst="rect">
            <a:avLst/>
          </a:prstGeom>
          <a:noFill/>
        </p:spPr>
        <p:txBody>
          <a:bodyPr wrap="square">
            <a:spAutoFit/>
          </a:bodyPr>
          <a:lstStyle/>
          <a:p>
            <a:pPr algn="ctr"/>
            <a:r>
              <a:rPr lang="en-US" sz="2400" dirty="0">
                <a:solidFill>
                  <a:schemeClr val="bg1"/>
                </a:solidFill>
              </a:rPr>
              <a:t>Welcome CUNY City Tech!</a:t>
            </a:r>
          </a:p>
        </p:txBody>
      </p:sp>
    </p:spTree>
    <p:extLst>
      <p:ext uri="{BB962C8B-B14F-4D97-AF65-F5344CB8AC3E}">
        <p14:creationId xmlns:p14="http://schemas.microsoft.com/office/powerpoint/2010/main" val="77108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1090630" y="1787104"/>
            <a:ext cx="3354596"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sz="1867" b="1" cap="all" dirty="0">
                <a:solidFill>
                  <a:schemeClr val="accent1"/>
                </a:solidFill>
              </a:rPr>
              <a:t>File SHARING</a:t>
            </a:r>
            <a:endParaRPr lang="en-US" sz="1867" dirty="0">
              <a:solidFill>
                <a:schemeClr val="accent1"/>
              </a:solidFill>
            </a:endParaRPr>
          </a:p>
          <a:p>
            <a:pPr marL="431789" indent="-228594">
              <a:buFont typeface="Arial"/>
              <a:buChar char="•"/>
            </a:pPr>
            <a:r>
              <a:rPr lang="en-US" sz="1867" dirty="0"/>
              <a:t>Word, Excel, PowerPoint, TXT, HTML, PDF, JPG, BMP, PNG </a:t>
            </a:r>
            <a:r>
              <a:rPr lang="en-US" sz="1867" b="1" i="1" dirty="0"/>
              <a:t>(1 MB max)</a:t>
            </a:r>
            <a:endParaRPr lang="en-US" sz="1867" dirty="0"/>
          </a:p>
          <a:p>
            <a:pPr marL="203195" indent="0">
              <a:buNone/>
            </a:pPr>
            <a:endParaRPr lang="en-US" sz="1867" b="1" dirty="0">
              <a:solidFill>
                <a:srgbClr val="111111"/>
              </a:solidFill>
            </a:endParaRPr>
          </a:p>
          <a:p>
            <a:pPr>
              <a:buNone/>
            </a:pPr>
            <a:r>
              <a:rPr lang="en-US" sz="1867" b="1" cap="all" dirty="0">
                <a:solidFill>
                  <a:schemeClr val="accent1"/>
                </a:solidFill>
              </a:rPr>
              <a:t>Two-Way text editor</a:t>
            </a:r>
            <a:endParaRPr lang="en-US" sz="1867" dirty="0">
              <a:solidFill>
                <a:schemeClr val="accent1"/>
              </a:solidFill>
            </a:endParaRPr>
          </a:p>
          <a:p>
            <a:pPr marL="431789" indent="-228594">
              <a:buFont typeface="Arial"/>
              <a:buChar char="•"/>
            </a:pPr>
            <a:r>
              <a:rPr lang="en-US" sz="1867" dirty="0"/>
              <a:t>Both student and tutor can modify text</a:t>
            </a:r>
          </a:p>
          <a:p>
            <a:pPr marL="584185" indent="-380990">
              <a:buFont typeface="Arial,Sans-Serif"/>
              <a:buChar char="•"/>
            </a:pPr>
            <a:endParaRPr lang="en-US" sz="1867" dirty="0"/>
          </a:p>
          <a:p>
            <a:pPr marL="203195" indent="0">
              <a:buNone/>
            </a:pPr>
            <a:endParaRPr lang="en-US" sz="1867" dirty="0"/>
          </a:p>
        </p:txBody>
      </p:sp>
      <p:pic>
        <p:nvPicPr>
          <p:cNvPr id="6" name="Picture 2">
            <a:extLst>
              <a:ext uri="{FF2B5EF4-FFF2-40B4-BE49-F238E27FC236}">
                <a16:creationId xmlns:a16="http://schemas.microsoft.com/office/drawing/2014/main" id="{7392F3D8-5C79-4CC4-AD27-68AEE95F0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D77D74-8823-C822-ED6F-092CC9533796}"/>
              </a:ext>
            </a:extLst>
          </p:cNvPr>
          <p:cNvPicPr>
            <a:picLocks noChangeAspect="1"/>
          </p:cNvPicPr>
          <p:nvPr/>
        </p:nvPicPr>
        <p:blipFill>
          <a:blip r:embed="rId4"/>
          <a:stretch>
            <a:fillRect/>
          </a:stretch>
        </p:blipFill>
        <p:spPr>
          <a:xfrm>
            <a:off x="4445225" y="1787104"/>
            <a:ext cx="6305504" cy="3343429"/>
          </a:xfrm>
          <a:prstGeom prst="rect">
            <a:avLst/>
          </a:prstGeom>
        </p:spPr>
      </p:pic>
    </p:spTree>
    <p:extLst>
      <p:ext uri="{BB962C8B-B14F-4D97-AF65-F5344CB8AC3E}">
        <p14:creationId xmlns:p14="http://schemas.microsoft.com/office/powerpoint/2010/main" val="340087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Scheduling a Session with a Tutor</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0" y="2023744"/>
            <a:ext cx="9809600" cy="343947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Tx/>
              <a:buFont typeface="Arial" panose="020B0604020202020204" pitchFamily="34" charset="0"/>
              <a:buChar char="•"/>
            </a:pPr>
            <a:r>
              <a:rPr lang="en-US" sz="2133"/>
              <a:t>Find a tutor in your desired subject and schedule a time to meet</a:t>
            </a:r>
          </a:p>
        </p:txBody>
      </p:sp>
      <p:pic>
        <p:nvPicPr>
          <p:cNvPr id="6" name="Picture 2">
            <a:extLst>
              <a:ext uri="{FF2B5EF4-FFF2-40B4-BE49-F238E27FC236}">
                <a16:creationId xmlns:a16="http://schemas.microsoft.com/office/drawing/2014/main" id="{A48B7167-BF43-4995-9B63-28E3EB3F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50"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FFD421-C76C-8A3C-CF84-C79C362BC5D6}"/>
              </a:ext>
            </a:extLst>
          </p:cNvPr>
          <p:cNvPicPr>
            <a:picLocks noChangeAspect="1"/>
          </p:cNvPicPr>
          <p:nvPr/>
        </p:nvPicPr>
        <p:blipFill>
          <a:blip r:embed="rId4"/>
          <a:stretch>
            <a:fillRect/>
          </a:stretch>
        </p:blipFill>
        <p:spPr>
          <a:xfrm>
            <a:off x="1859712" y="3009264"/>
            <a:ext cx="4005088" cy="334073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186BDA8-4D92-BDD9-E22F-B45299CCD73E}"/>
              </a:ext>
            </a:extLst>
          </p:cNvPr>
          <p:cNvPicPr>
            <a:picLocks noChangeAspect="1"/>
          </p:cNvPicPr>
          <p:nvPr/>
        </p:nvPicPr>
        <p:blipFill>
          <a:blip r:embed="rId5"/>
          <a:stretch>
            <a:fillRect/>
          </a:stretch>
        </p:blipFill>
        <p:spPr>
          <a:xfrm>
            <a:off x="6411415" y="3009261"/>
            <a:ext cx="4072900" cy="3340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72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960000" y="381317"/>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Post-Session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822497" y="1877483"/>
            <a:ext cx="3779296"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b="1" cap="all" dirty="0">
                <a:solidFill>
                  <a:schemeClr val="accent2"/>
                </a:solidFill>
              </a:rPr>
              <a:t>Student &amp; Tutor Surveys</a:t>
            </a:r>
            <a:endParaRPr lang="en-US" dirty="0">
              <a:solidFill>
                <a:schemeClr val="accent2"/>
              </a:solidFill>
            </a:endParaRPr>
          </a:p>
          <a:p>
            <a:pPr>
              <a:lnSpc>
                <a:spcPct val="150000"/>
              </a:lnSpc>
              <a:buFont typeface="Arial"/>
              <a:buChar char="•"/>
            </a:pPr>
            <a:r>
              <a:rPr lang="en-US" b="1" dirty="0"/>
              <a:t>Tutor </a:t>
            </a:r>
            <a:r>
              <a:rPr lang="en-US" dirty="0"/>
              <a:t>gives feedback on student</a:t>
            </a:r>
          </a:p>
          <a:p>
            <a:pPr>
              <a:lnSpc>
                <a:spcPct val="150000"/>
              </a:lnSpc>
              <a:buFont typeface="Arial"/>
              <a:buChar char="•"/>
            </a:pPr>
            <a:r>
              <a:rPr lang="en-US" b="1" dirty="0"/>
              <a:t>Students </a:t>
            </a:r>
            <a:r>
              <a:rPr lang="en-US" dirty="0"/>
              <a:t>give feedback on their tutor</a:t>
            </a:r>
          </a:p>
          <a:p>
            <a:pPr>
              <a:buNone/>
            </a:pPr>
            <a:endParaRPr lang="en-US" b="1" cap="all" dirty="0">
              <a:solidFill>
                <a:schemeClr val="accent2"/>
              </a:solidFill>
            </a:endParaRPr>
          </a:p>
          <a:p>
            <a:pPr>
              <a:buNone/>
            </a:pPr>
            <a:r>
              <a:rPr lang="en-US" b="1" cap="all" dirty="0">
                <a:solidFill>
                  <a:schemeClr val="accent2"/>
                </a:solidFill>
              </a:rPr>
              <a:t>My Account Features</a:t>
            </a:r>
            <a:endParaRPr lang="en-US" dirty="0">
              <a:solidFill>
                <a:schemeClr val="accent2"/>
              </a:solidFill>
            </a:endParaRPr>
          </a:p>
          <a:p>
            <a:pPr>
              <a:spcAft>
                <a:spcPts val="800"/>
              </a:spcAft>
              <a:buFont typeface="Arial"/>
              <a:buChar char="•"/>
            </a:pPr>
            <a:r>
              <a:rPr lang="en-US" b="1" dirty="0"/>
              <a:t>Session transcripts </a:t>
            </a:r>
            <a:r>
              <a:rPr lang="en-US" dirty="0"/>
              <a:t>available to students</a:t>
            </a:r>
          </a:p>
          <a:p>
            <a:pPr>
              <a:spcAft>
                <a:spcPts val="800"/>
              </a:spcAft>
              <a:buFont typeface="Arial"/>
              <a:buChar char="•"/>
            </a:pPr>
            <a:r>
              <a:rPr lang="en-US" dirty="0"/>
              <a:t>Students can tag and reconnect with </a:t>
            </a:r>
            <a:r>
              <a:rPr lang="en-US" b="1" dirty="0"/>
              <a:t>favorite tutors</a:t>
            </a:r>
            <a:endParaRPr lang="en-US" dirty="0"/>
          </a:p>
          <a:p>
            <a:pPr>
              <a:spcAft>
                <a:spcPts val="800"/>
              </a:spcAft>
              <a:buFont typeface="Arial"/>
              <a:buChar char="•"/>
            </a:pPr>
            <a:r>
              <a:rPr lang="en-US" b="1" dirty="0"/>
              <a:t>Virtual Locker </a:t>
            </a:r>
            <a:r>
              <a:rPr lang="en-US" dirty="0"/>
              <a:t>for document storage and retrieval</a:t>
            </a:r>
          </a:p>
          <a:p>
            <a:pPr marL="203195" indent="0">
              <a:buNone/>
            </a:pPr>
            <a:endParaRPr lang="en-US" dirty="0"/>
          </a:p>
        </p:txBody>
      </p:sp>
      <p:pic>
        <p:nvPicPr>
          <p:cNvPr id="6" name="Picture 2">
            <a:extLst>
              <a:ext uri="{FF2B5EF4-FFF2-40B4-BE49-F238E27FC236}">
                <a16:creationId xmlns:a16="http://schemas.microsoft.com/office/drawing/2014/main" id="{652C8EDE-91A9-4324-A34B-F1D858B43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aphical user interface, text, application&#10;&#10;Description automatically generated">
            <a:extLst>
              <a:ext uri="{FF2B5EF4-FFF2-40B4-BE49-F238E27FC236}">
                <a16:creationId xmlns:a16="http://schemas.microsoft.com/office/drawing/2014/main" id="{C030221E-0FCB-446F-849B-AD1052516927}"/>
              </a:ext>
            </a:extLst>
          </p:cNvPr>
          <p:cNvPicPr>
            <a:picLocks noChangeAspect="1"/>
          </p:cNvPicPr>
          <p:nvPr/>
        </p:nvPicPr>
        <p:blipFill>
          <a:blip r:embed="rId4"/>
          <a:stretch>
            <a:fillRect/>
          </a:stretch>
        </p:blipFill>
        <p:spPr>
          <a:xfrm>
            <a:off x="4601794" y="1339649"/>
            <a:ext cx="7269364" cy="5361759"/>
          </a:xfrm>
          <a:prstGeom prst="rect">
            <a:avLst/>
          </a:prstGeom>
        </p:spPr>
      </p:pic>
    </p:spTree>
    <p:extLst>
      <p:ext uri="{BB962C8B-B14F-4D97-AF65-F5344CB8AC3E}">
        <p14:creationId xmlns:p14="http://schemas.microsoft.com/office/powerpoint/2010/main" val="95711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4309-80D6-4BD9-8BF1-7BCF3A7DFCD7}"/>
              </a:ext>
            </a:extLst>
          </p:cNvPr>
          <p:cNvSpPr>
            <a:spLocks noGrp="1"/>
          </p:cNvSpPr>
          <p:nvPr>
            <p:ph type="title"/>
          </p:nvPr>
        </p:nvSpPr>
        <p:spPr>
          <a:xfrm>
            <a:off x="2705066" y="767067"/>
            <a:ext cx="6725804" cy="3102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Tutoring Students With Challenges</a:t>
            </a:r>
          </a:p>
        </p:txBody>
      </p:sp>
      <p:pic>
        <p:nvPicPr>
          <p:cNvPr id="4" name="Picture 3">
            <a:extLst>
              <a:ext uri="{FF2B5EF4-FFF2-40B4-BE49-F238E27FC236}">
                <a16:creationId xmlns:a16="http://schemas.microsoft.com/office/drawing/2014/main" id="{D7F730A3-54F6-40BE-998D-6E83BFAE0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538" y="1999434"/>
            <a:ext cx="8926907" cy="4091499"/>
          </a:xfrm>
          <a:prstGeom prst="rect">
            <a:avLst/>
          </a:prstGeom>
        </p:spPr>
      </p:pic>
      <p:pic>
        <p:nvPicPr>
          <p:cNvPr id="5" name="Picture 2">
            <a:extLst>
              <a:ext uri="{FF2B5EF4-FFF2-40B4-BE49-F238E27FC236}">
                <a16:creationId xmlns:a16="http://schemas.microsoft.com/office/drawing/2014/main" id="{1A985608-689C-480C-9494-91A5B2FF5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5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88C4C0E-7034-48A4-8D09-0CB6A8A46C2B}"/>
              </a:ext>
            </a:extLst>
          </p:cNvPr>
          <p:cNvSpPr>
            <a:spLocks noGrp="1"/>
          </p:cNvSpPr>
          <p:nvPr>
            <p:ph type="subTitle" idx="1"/>
          </p:nvPr>
        </p:nvSpPr>
        <p:spPr>
          <a:xfrm>
            <a:off x="3648494" y="2561164"/>
            <a:ext cx="7460909" cy="18348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ts val="4267"/>
              </a:lnSpc>
              <a:buClr>
                <a:schemeClr val="tx2">
                  <a:lumMod val="10000"/>
                </a:schemeClr>
              </a:buClr>
              <a:buNone/>
            </a:pPr>
            <a:r>
              <a:rPr lang="en-US" sz="1867">
                <a:solidFill>
                  <a:srgbClr val="111111"/>
                </a:solidFill>
              </a:rPr>
              <a:t>Clarify the question or assignment thoroughly </a:t>
            </a:r>
          </a:p>
          <a:p>
            <a:pPr marL="0" indent="0">
              <a:lnSpc>
                <a:spcPts val="4267"/>
              </a:lnSpc>
              <a:buClr>
                <a:schemeClr val="tx2">
                  <a:lumMod val="10000"/>
                </a:schemeClr>
              </a:buClr>
              <a:buNone/>
            </a:pPr>
            <a:r>
              <a:rPr lang="en-US" sz="1867">
                <a:solidFill>
                  <a:srgbClr val="111111"/>
                </a:solidFill>
              </a:rPr>
              <a:t>Decode the directions or learn unfamiliar terminology</a:t>
            </a:r>
          </a:p>
          <a:p>
            <a:pPr marL="0" indent="0">
              <a:lnSpc>
                <a:spcPts val="4267"/>
              </a:lnSpc>
              <a:buClr>
                <a:schemeClr val="tx2">
                  <a:lumMod val="10000"/>
                </a:schemeClr>
              </a:buClr>
              <a:buNone/>
            </a:pPr>
            <a:r>
              <a:rPr lang="en-US" sz="1867">
                <a:solidFill>
                  <a:srgbClr val="111111"/>
                </a:solidFill>
              </a:rPr>
              <a:t>Break concepts into smaller steps</a:t>
            </a:r>
          </a:p>
          <a:p>
            <a:pPr marL="0" indent="0">
              <a:lnSpc>
                <a:spcPts val="4267"/>
              </a:lnSpc>
              <a:buClr>
                <a:schemeClr val="tx2">
                  <a:lumMod val="10000"/>
                </a:schemeClr>
              </a:buClr>
              <a:buNone/>
            </a:pPr>
            <a:r>
              <a:rPr lang="en-US" sz="1867">
                <a:solidFill>
                  <a:srgbClr val="111111"/>
                </a:solidFill>
              </a:rPr>
              <a:t>Check for understanding by stopping and talking </a:t>
            </a:r>
          </a:p>
          <a:p>
            <a:pPr marL="0" indent="0">
              <a:lnSpc>
                <a:spcPts val="4267"/>
              </a:lnSpc>
              <a:buClr>
                <a:schemeClr val="tx2">
                  <a:lumMod val="10000"/>
                </a:schemeClr>
              </a:buClr>
              <a:buNone/>
            </a:pPr>
            <a:r>
              <a:rPr lang="en-US" sz="1867">
                <a:solidFill>
                  <a:srgbClr val="111111"/>
                </a:solidFill>
              </a:rPr>
              <a:t>Use appropriate pacing and flexible approaches</a:t>
            </a:r>
          </a:p>
          <a:p>
            <a:pPr marL="0" indent="0">
              <a:lnSpc>
                <a:spcPts val="4267"/>
              </a:lnSpc>
              <a:buClr>
                <a:schemeClr val="tx2">
                  <a:lumMod val="10000"/>
                </a:schemeClr>
              </a:buClr>
              <a:buNone/>
            </a:pPr>
            <a:r>
              <a:rPr lang="en-US" sz="1867">
                <a:solidFill>
                  <a:srgbClr val="111111"/>
                </a:solidFill>
              </a:rPr>
              <a:t>Guide and use examples</a:t>
            </a:r>
          </a:p>
        </p:txBody>
      </p:sp>
      <p:sp>
        <p:nvSpPr>
          <p:cNvPr id="3" name="Title 2">
            <a:extLst>
              <a:ext uri="{FF2B5EF4-FFF2-40B4-BE49-F238E27FC236}">
                <a16:creationId xmlns:a16="http://schemas.microsoft.com/office/drawing/2014/main" id="{07646744-4023-4E8C-8ABE-F0703D072FE0}"/>
              </a:ext>
            </a:extLst>
          </p:cNvPr>
          <p:cNvSpPr>
            <a:spLocks noGrp="1"/>
          </p:cNvSpPr>
          <p:nvPr>
            <p:ph type="title"/>
          </p:nvPr>
        </p:nvSpPr>
        <p:spPr>
          <a:xfrm>
            <a:off x="2705066" y="767067"/>
            <a:ext cx="9038296" cy="33323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dirty="0">
                <a:solidFill>
                  <a:schemeClr val="tx1"/>
                </a:solidFill>
              </a:rPr>
              <a:t>Support For English Language Learners</a:t>
            </a:r>
          </a:p>
        </p:txBody>
      </p:sp>
      <p:sp>
        <p:nvSpPr>
          <p:cNvPr id="4" name="Google Shape;1097;p74">
            <a:extLst>
              <a:ext uri="{FF2B5EF4-FFF2-40B4-BE49-F238E27FC236}">
                <a16:creationId xmlns:a16="http://schemas.microsoft.com/office/drawing/2014/main" id="{5E2FB37F-A4D9-467D-8713-FD9E71F967A1}"/>
              </a:ext>
            </a:extLst>
          </p:cNvPr>
          <p:cNvSpPr/>
          <p:nvPr/>
        </p:nvSpPr>
        <p:spPr>
          <a:xfrm>
            <a:off x="3215665" y="2934055"/>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5" name="Google Shape;1097;p74">
            <a:extLst>
              <a:ext uri="{FF2B5EF4-FFF2-40B4-BE49-F238E27FC236}">
                <a16:creationId xmlns:a16="http://schemas.microsoft.com/office/drawing/2014/main" id="{C018C8F1-1196-4876-8326-FE385F19A499}"/>
              </a:ext>
            </a:extLst>
          </p:cNvPr>
          <p:cNvSpPr/>
          <p:nvPr/>
        </p:nvSpPr>
        <p:spPr>
          <a:xfrm>
            <a:off x="3215666" y="3480204"/>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6" name="Google Shape;1097;p74">
            <a:extLst>
              <a:ext uri="{FF2B5EF4-FFF2-40B4-BE49-F238E27FC236}">
                <a16:creationId xmlns:a16="http://schemas.microsoft.com/office/drawing/2014/main" id="{A1E5DAF7-03F9-4519-85A9-F6AB5324DFA1}"/>
              </a:ext>
            </a:extLst>
          </p:cNvPr>
          <p:cNvSpPr/>
          <p:nvPr/>
        </p:nvSpPr>
        <p:spPr>
          <a:xfrm>
            <a:off x="3215663" y="4026353"/>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7" name="Google Shape;1097;p74">
            <a:extLst>
              <a:ext uri="{FF2B5EF4-FFF2-40B4-BE49-F238E27FC236}">
                <a16:creationId xmlns:a16="http://schemas.microsoft.com/office/drawing/2014/main" id="{78B6D7AF-F47A-42F0-BAA0-DD4620E78E73}"/>
              </a:ext>
            </a:extLst>
          </p:cNvPr>
          <p:cNvSpPr/>
          <p:nvPr/>
        </p:nvSpPr>
        <p:spPr>
          <a:xfrm>
            <a:off x="3215665" y="4554360"/>
            <a:ext cx="296759" cy="216693"/>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8" name="Google Shape;1097;p74">
            <a:extLst>
              <a:ext uri="{FF2B5EF4-FFF2-40B4-BE49-F238E27FC236}">
                <a16:creationId xmlns:a16="http://schemas.microsoft.com/office/drawing/2014/main" id="{3753D653-36CD-4F35-B238-7859DEB35291}"/>
              </a:ext>
            </a:extLst>
          </p:cNvPr>
          <p:cNvSpPr/>
          <p:nvPr/>
        </p:nvSpPr>
        <p:spPr>
          <a:xfrm>
            <a:off x="3215663" y="5109580"/>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sp>
        <p:nvSpPr>
          <p:cNvPr id="9" name="Google Shape;1097;p74">
            <a:extLst>
              <a:ext uri="{FF2B5EF4-FFF2-40B4-BE49-F238E27FC236}">
                <a16:creationId xmlns:a16="http://schemas.microsoft.com/office/drawing/2014/main" id="{1FAC28F4-F4A6-4125-8EB7-00A2F56DF279}"/>
              </a:ext>
            </a:extLst>
          </p:cNvPr>
          <p:cNvSpPr/>
          <p:nvPr/>
        </p:nvSpPr>
        <p:spPr>
          <a:xfrm>
            <a:off x="3215663" y="5628516"/>
            <a:ext cx="296759" cy="18948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solidFill>
                <a:srgbClr val="435D74"/>
              </a:solidFill>
            </a:endParaRPr>
          </a:p>
        </p:txBody>
      </p:sp>
      <p:pic>
        <p:nvPicPr>
          <p:cNvPr id="10" name="Picture 2">
            <a:extLst>
              <a:ext uri="{FF2B5EF4-FFF2-40B4-BE49-F238E27FC236}">
                <a16:creationId xmlns:a16="http://schemas.microsoft.com/office/drawing/2014/main" id="{0C069B47-545A-4033-9C8F-3BF6CAE08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7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2"/>
          <p:cNvSpPr txBox="1">
            <a:spLocks noGrp="1"/>
          </p:cNvSpPr>
          <p:nvPr>
            <p:ph type="ctrTitle"/>
          </p:nvPr>
        </p:nvSpPr>
        <p:spPr>
          <a:xfrm>
            <a:off x="2169460" y="1854978"/>
            <a:ext cx="10022540" cy="3450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4267" dirty="0">
                <a:solidFill>
                  <a:schemeClr val="accent1"/>
                </a:solidFill>
              </a:rPr>
              <a:t>Questions, comments, or concerns?</a:t>
            </a:r>
            <a:br>
              <a:rPr lang="en" sz="4267" dirty="0">
                <a:solidFill>
                  <a:schemeClr val="accent1"/>
                </a:solidFill>
              </a:rPr>
            </a:br>
            <a:br>
              <a:rPr lang="en" sz="4267" dirty="0">
                <a:solidFill>
                  <a:schemeClr val="accent1"/>
                </a:solidFill>
              </a:rPr>
            </a:br>
            <a:r>
              <a:rPr lang="en" sz="4267" dirty="0">
                <a:solidFill>
                  <a:schemeClr val="accent1"/>
                </a:solidFill>
              </a:rPr>
              <a:t>       </a:t>
            </a:r>
            <a:r>
              <a:rPr lang="en" sz="3200" dirty="0">
                <a:solidFill>
                  <a:schemeClr val="bg1"/>
                </a:solidFill>
              </a:rPr>
              <a:t>Reach out to your campus program manager, </a:t>
            </a:r>
            <a:r>
              <a:rPr lang="en-US" sz="3200" dirty="0" err="1">
                <a:solidFill>
                  <a:schemeClr val="bg1"/>
                </a:solidFill>
              </a:rPr>
              <a:t>JRockway</a:t>
            </a:r>
            <a:r>
              <a:rPr lang="en-US" sz="3200" dirty="0">
                <a:solidFill>
                  <a:schemeClr val="bg1"/>
                </a:solidFill>
              </a:rPr>
              <a:t> @citytech.cuny.edu</a:t>
            </a:r>
            <a:endParaRPr lang="en-US" sz="4267" u="sng" dirty="0">
              <a:solidFill>
                <a:schemeClr val="bg1"/>
              </a:solidFill>
            </a:endParaRPr>
          </a:p>
        </p:txBody>
      </p:sp>
      <p:pic>
        <p:nvPicPr>
          <p:cNvPr id="1026" name="Picture 2">
            <a:extLst>
              <a:ext uri="{FF2B5EF4-FFF2-40B4-BE49-F238E27FC236}">
                <a16:creationId xmlns:a16="http://schemas.microsoft.com/office/drawing/2014/main" id="{8A5DDF53-D09C-4D9B-8AD3-09FD04B8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988" y="167728"/>
            <a:ext cx="3169771" cy="82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DDC7C7-A900-0E8A-FA1F-A7C618B01D55}"/>
              </a:ext>
            </a:extLst>
          </p:cNvPr>
          <p:cNvSpPr/>
          <p:nvPr/>
        </p:nvSpPr>
        <p:spPr>
          <a:xfrm>
            <a:off x="5723757" y="5058930"/>
            <a:ext cx="6468243" cy="1127498"/>
          </a:xfrm>
          <a:prstGeom prst="rect">
            <a:avLst/>
          </a:prstGeom>
          <a:solidFill>
            <a:srgbClr val="70C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D0960A-A048-93FA-1D03-85967C575E85}"/>
              </a:ext>
            </a:extLst>
          </p:cNvPr>
          <p:cNvSpPr/>
          <p:nvPr/>
        </p:nvSpPr>
        <p:spPr>
          <a:xfrm>
            <a:off x="4196779" y="3764448"/>
            <a:ext cx="7995221" cy="1127498"/>
          </a:xfrm>
          <a:prstGeom prst="rect">
            <a:avLst/>
          </a:prstGeom>
          <a:solidFill>
            <a:srgbClr val="792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697DAC-3CDA-C9DC-AD8A-2F382E849D08}"/>
              </a:ext>
            </a:extLst>
          </p:cNvPr>
          <p:cNvSpPr/>
          <p:nvPr/>
        </p:nvSpPr>
        <p:spPr>
          <a:xfrm>
            <a:off x="2438401" y="2450948"/>
            <a:ext cx="9753600" cy="1127498"/>
          </a:xfrm>
          <a:prstGeom prst="rect">
            <a:avLst/>
          </a:prstGeom>
          <a:solidFill>
            <a:srgbClr val="1A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5DC27E-BBAB-686D-67B7-C77372854ED8}"/>
              </a:ext>
            </a:extLst>
          </p:cNvPr>
          <p:cNvSpPr/>
          <p:nvPr/>
        </p:nvSpPr>
        <p:spPr>
          <a:xfrm>
            <a:off x="1108233" y="1152490"/>
            <a:ext cx="11083767" cy="1107997"/>
          </a:xfrm>
          <a:prstGeom prst="rect">
            <a:avLst/>
          </a:prstGeom>
          <a:solidFill>
            <a:srgbClr val="BC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A21BAC-E5C8-BE4A-4648-E1AEF1A2AE90}"/>
              </a:ext>
            </a:extLst>
          </p:cNvPr>
          <p:cNvSpPr txBox="1"/>
          <p:nvPr/>
        </p:nvSpPr>
        <p:spPr>
          <a:xfrm>
            <a:off x="1631913" y="1152489"/>
            <a:ext cx="7849823" cy="830997"/>
          </a:xfrm>
          <a:prstGeom prst="rect">
            <a:avLst/>
          </a:prstGeom>
          <a:noFill/>
        </p:spPr>
        <p:txBody>
          <a:bodyPr wrap="square" rtlCol="0">
            <a:spAutoFit/>
          </a:bodyPr>
          <a:lstStyle/>
          <a:p>
            <a:r>
              <a:rPr lang="en-US" sz="2400" dirty="0">
                <a:solidFill>
                  <a:schemeClr val="bg1"/>
                </a:solidFill>
                <a:latin typeface="Gotham Medium" pitchFamily="2" charset="0"/>
                <a:cs typeface="Gotham Medium" pitchFamily="2" charset="0"/>
              </a:rPr>
              <a:t>Educational partner to thousands of schools,</a:t>
            </a:r>
          </a:p>
          <a:p>
            <a:r>
              <a:rPr lang="en-US" sz="2400" dirty="0">
                <a:solidFill>
                  <a:schemeClr val="bg1"/>
                </a:solidFill>
                <a:latin typeface="Gotham Medium" pitchFamily="2" charset="0"/>
                <a:cs typeface="Gotham Medium" pitchFamily="2" charset="0"/>
              </a:rPr>
              <a:t>libraries, school districts, and branches of the DOD</a:t>
            </a:r>
            <a:endParaRPr lang="en-US" sz="1400" dirty="0">
              <a:solidFill>
                <a:schemeClr val="bg1"/>
              </a:solidFill>
              <a:latin typeface="Gotham Medium" pitchFamily="2" charset="0"/>
              <a:cs typeface="Gotham Medium" pitchFamily="2" charset="0"/>
            </a:endParaRPr>
          </a:p>
        </p:txBody>
      </p:sp>
      <p:sp>
        <p:nvSpPr>
          <p:cNvPr id="9" name="TextBox 8">
            <a:extLst>
              <a:ext uri="{FF2B5EF4-FFF2-40B4-BE49-F238E27FC236}">
                <a16:creationId xmlns:a16="http://schemas.microsoft.com/office/drawing/2014/main" id="{89775A9C-A6D1-CCBA-6B64-A6A82B805A2F}"/>
              </a:ext>
            </a:extLst>
          </p:cNvPr>
          <p:cNvSpPr txBox="1"/>
          <p:nvPr/>
        </p:nvSpPr>
        <p:spPr>
          <a:xfrm>
            <a:off x="3085077" y="2594905"/>
            <a:ext cx="6113352" cy="830997"/>
          </a:xfrm>
          <a:prstGeom prst="rect">
            <a:avLst/>
          </a:prstGeom>
          <a:noFill/>
        </p:spPr>
        <p:txBody>
          <a:bodyPr wrap="square" rtlCol="0">
            <a:spAutoFit/>
          </a:bodyPr>
          <a:lstStyle/>
          <a:p>
            <a:r>
              <a:rPr lang="en-US" sz="2400" dirty="0">
                <a:solidFill>
                  <a:schemeClr val="bg1"/>
                </a:solidFill>
                <a:latin typeface="Gotham Medium" pitchFamily="2" charset="0"/>
                <a:cs typeface="Gotham Medium" pitchFamily="2" charset="0"/>
              </a:rPr>
              <a:t>Experts in more than 250 academic subjects and test-prep areas</a:t>
            </a:r>
          </a:p>
        </p:txBody>
      </p:sp>
      <p:sp>
        <p:nvSpPr>
          <p:cNvPr id="10" name="TextBox 9">
            <a:extLst>
              <a:ext uri="{FF2B5EF4-FFF2-40B4-BE49-F238E27FC236}">
                <a16:creationId xmlns:a16="http://schemas.microsoft.com/office/drawing/2014/main" id="{910AFBD4-81D2-B56A-4C35-93D95CC01433}"/>
              </a:ext>
            </a:extLst>
          </p:cNvPr>
          <p:cNvSpPr txBox="1"/>
          <p:nvPr/>
        </p:nvSpPr>
        <p:spPr>
          <a:xfrm>
            <a:off x="4922966" y="3898146"/>
            <a:ext cx="7100771" cy="830997"/>
          </a:xfrm>
          <a:prstGeom prst="rect">
            <a:avLst/>
          </a:prstGeom>
          <a:noFill/>
        </p:spPr>
        <p:txBody>
          <a:bodyPr wrap="square" rtlCol="0">
            <a:spAutoFit/>
          </a:bodyPr>
          <a:lstStyle/>
          <a:p>
            <a:r>
              <a:rPr lang="en-US" sz="2400" dirty="0">
                <a:solidFill>
                  <a:schemeClr val="bg1"/>
                </a:solidFill>
                <a:latin typeface="Gotham Medium" pitchFamily="2" charset="0"/>
                <a:cs typeface="Gotham Medium" pitchFamily="2" charset="0"/>
              </a:rPr>
              <a:t>Provider of more than 24 million</a:t>
            </a:r>
            <a:br>
              <a:rPr lang="en-US" sz="2400" dirty="0">
                <a:solidFill>
                  <a:schemeClr val="bg1"/>
                </a:solidFill>
                <a:latin typeface="Gotham Medium" pitchFamily="2" charset="0"/>
                <a:cs typeface="Gotham Medium" pitchFamily="2" charset="0"/>
              </a:rPr>
            </a:br>
            <a:r>
              <a:rPr lang="en-US" sz="2400" dirty="0">
                <a:solidFill>
                  <a:schemeClr val="bg1"/>
                </a:solidFill>
                <a:latin typeface="Gotham Medium" pitchFamily="2" charset="0"/>
                <a:cs typeface="Gotham Medium" pitchFamily="2" charset="0"/>
              </a:rPr>
              <a:t>1-to-1 tutoring sessions since 2000</a:t>
            </a:r>
          </a:p>
        </p:txBody>
      </p:sp>
      <p:pic>
        <p:nvPicPr>
          <p:cNvPr id="11" name="Picture 10">
            <a:extLst>
              <a:ext uri="{FF2B5EF4-FFF2-40B4-BE49-F238E27FC236}">
                <a16:creationId xmlns:a16="http://schemas.microsoft.com/office/drawing/2014/main" id="{0931D923-581E-DE56-07A9-1DA4D37DFBFE}"/>
              </a:ext>
            </a:extLst>
          </p:cNvPr>
          <p:cNvPicPr>
            <a:picLocks noChangeAspect="1"/>
          </p:cNvPicPr>
          <p:nvPr/>
        </p:nvPicPr>
        <p:blipFill>
          <a:blip r:embed="rId3"/>
          <a:stretch>
            <a:fillRect/>
          </a:stretch>
        </p:blipFill>
        <p:spPr>
          <a:xfrm>
            <a:off x="1905059" y="2448048"/>
            <a:ext cx="1124712" cy="1124712"/>
          </a:xfrm>
          <a:prstGeom prst="rect">
            <a:avLst/>
          </a:prstGeom>
        </p:spPr>
      </p:pic>
      <p:pic>
        <p:nvPicPr>
          <p:cNvPr id="12" name="Picture 11">
            <a:extLst>
              <a:ext uri="{FF2B5EF4-FFF2-40B4-BE49-F238E27FC236}">
                <a16:creationId xmlns:a16="http://schemas.microsoft.com/office/drawing/2014/main" id="{D034913D-E14D-B254-2044-1293EDA6976F}"/>
              </a:ext>
            </a:extLst>
          </p:cNvPr>
          <p:cNvPicPr>
            <a:picLocks noChangeAspect="1"/>
          </p:cNvPicPr>
          <p:nvPr/>
        </p:nvPicPr>
        <p:blipFill>
          <a:blip r:embed="rId4"/>
          <a:stretch>
            <a:fillRect/>
          </a:stretch>
        </p:blipFill>
        <p:spPr>
          <a:xfrm>
            <a:off x="507201" y="1144132"/>
            <a:ext cx="1124712" cy="1124712"/>
          </a:xfrm>
          <a:prstGeom prst="rect">
            <a:avLst/>
          </a:prstGeom>
        </p:spPr>
      </p:pic>
      <p:pic>
        <p:nvPicPr>
          <p:cNvPr id="13" name="Picture 12">
            <a:extLst>
              <a:ext uri="{FF2B5EF4-FFF2-40B4-BE49-F238E27FC236}">
                <a16:creationId xmlns:a16="http://schemas.microsoft.com/office/drawing/2014/main" id="{B8F5F9A4-89F5-484B-83AE-CA6BE3EF8E58}"/>
              </a:ext>
            </a:extLst>
          </p:cNvPr>
          <p:cNvPicPr>
            <a:picLocks noChangeAspect="1"/>
          </p:cNvPicPr>
          <p:nvPr/>
        </p:nvPicPr>
        <p:blipFill>
          <a:blip r:embed="rId5"/>
          <a:stretch>
            <a:fillRect/>
          </a:stretch>
        </p:blipFill>
        <p:spPr>
          <a:xfrm>
            <a:off x="3597847" y="3758090"/>
            <a:ext cx="1133856" cy="1133856"/>
          </a:xfrm>
          <a:prstGeom prst="rect">
            <a:avLst/>
          </a:prstGeom>
        </p:spPr>
      </p:pic>
      <p:pic>
        <p:nvPicPr>
          <p:cNvPr id="14" name="Picture 13">
            <a:extLst>
              <a:ext uri="{FF2B5EF4-FFF2-40B4-BE49-F238E27FC236}">
                <a16:creationId xmlns:a16="http://schemas.microsoft.com/office/drawing/2014/main" id="{5B14295F-AC52-DB42-ACCB-50EE6C0D5EA1}"/>
              </a:ext>
            </a:extLst>
          </p:cNvPr>
          <p:cNvPicPr>
            <a:picLocks noChangeAspect="1"/>
          </p:cNvPicPr>
          <p:nvPr/>
        </p:nvPicPr>
        <p:blipFill>
          <a:blip r:embed="rId6"/>
          <a:stretch>
            <a:fillRect/>
          </a:stretch>
        </p:blipFill>
        <p:spPr>
          <a:xfrm>
            <a:off x="5151341" y="5058931"/>
            <a:ext cx="1127497" cy="1127497"/>
          </a:xfrm>
          <a:prstGeom prst="rect">
            <a:avLst/>
          </a:prstGeom>
        </p:spPr>
      </p:pic>
      <p:sp>
        <p:nvSpPr>
          <p:cNvPr id="15" name="TextBox 14">
            <a:extLst>
              <a:ext uri="{FF2B5EF4-FFF2-40B4-BE49-F238E27FC236}">
                <a16:creationId xmlns:a16="http://schemas.microsoft.com/office/drawing/2014/main" id="{892866CA-1AED-0947-85C9-521B2F9145EB}"/>
              </a:ext>
            </a:extLst>
          </p:cNvPr>
          <p:cNvSpPr txBox="1"/>
          <p:nvPr/>
        </p:nvSpPr>
        <p:spPr>
          <a:xfrm>
            <a:off x="6278838" y="5205787"/>
            <a:ext cx="6986131" cy="830997"/>
          </a:xfrm>
          <a:prstGeom prst="rect">
            <a:avLst/>
          </a:prstGeom>
          <a:noFill/>
        </p:spPr>
        <p:txBody>
          <a:bodyPr wrap="square" rtlCol="0">
            <a:spAutoFit/>
          </a:bodyPr>
          <a:lstStyle/>
          <a:p>
            <a:r>
              <a:rPr lang="en-US" sz="2400" dirty="0">
                <a:solidFill>
                  <a:schemeClr val="bg1"/>
                </a:solidFill>
                <a:latin typeface="Gotham Medium" pitchFamily="2" charset="0"/>
                <a:cs typeface="Gotham Medium" pitchFamily="2" charset="0"/>
              </a:rPr>
              <a:t>Service of The Princeton Review</a:t>
            </a:r>
          </a:p>
          <a:p>
            <a:r>
              <a:rPr lang="en-US" sz="2400" dirty="0">
                <a:solidFill>
                  <a:schemeClr val="bg1"/>
                </a:solidFill>
                <a:latin typeface="Gotham Medium" pitchFamily="2" charset="0"/>
                <a:cs typeface="Gotham Medium" pitchFamily="2" charset="0"/>
              </a:rPr>
              <a:t>since 2014</a:t>
            </a:r>
            <a:endParaRPr lang="en-US" sz="1400" dirty="0">
              <a:solidFill>
                <a:schemeClr val="bg1"/>
              </a:solidFill>
              <a:latin typeface="Gotham Medium" pitchFamily="2" charset="0"/>
              <a:cs typeface="Gotham Medium" pitchFamily="2" charset="0"/>
            </a:endParaRPr>
          </a:p>
        </p:txBody>
      </p:sp>
      <p:sp>
        <p:nvSpPr>
          <p:cNvPr id="17" name="Title 16">
            <a:extLst>
              <a:ext uri="{FF2B5EF4-FFF2-40B4-BE49-F238E27FC236}">
                <a16:creationId xmlns:a16="http://schemas.microsoft.com/office/drawing/2014/main" id="{1E4967DC-D0D4-1099-98E9-E654C449A5CD}"/>
              </a:ext>
            </a:extLst>
          </p:cNvPr>
          <p:cNvSpPr>
            <a:spLocks noGrp="1"/>
          </p:cNvSpPr>
          <p:nvPr>
            <p:ph type="title"/>
          </p:nvPr>
        </p:nvSpPr>
        <p:spPr>
          <a:xfrm>
            <a:off x="-2979763" y="5292606"/>
            <a:ext cx="10278400" cy="1638000"/>
          </a:xfrm>
        </p:spPr>
        <p:txBody>
          <a:bodyPr/>
          <a:lstStyle/>
          <a:p>
            <a:r>
              <a:rPr lang="en-US" sz="5400" dirty="0"/>
              <a:t>About Us</a:t>
            </a:r>
          </a:p>
        </p:txBody>
      </p:sp>
      <p:pic>
        <p:nvPicPr>
          <p:cNvPr id="57" name="Picture 2">
            <a:extLst>
              <a:ext uri="{FF2B5EF4-FFF2-40B4-BE49-F238E27FC236}">
                <a16:creationId xmlns:a16="http://schemas.microsoft.com/office/drawing/2014/main" id="{38E83CEF-12B6-F39F-7221-3BE2F8FCA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1+#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1+#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9"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73"/>
          <p:cNvSpPr txBox="1">
            <a:spLocks noGrp="1"/>
          </p:cNvSpPr>
          <p:nvPr>
            <p:ph type="title"/>
          </p:nvPr>
        </p:nvSpPr>
        <p:spPr>
          <a:xfrm>
            <a:off x="2317527" y="2707587"/>
            <a:ext cx="7556945" cy="2014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8800" dirty="0">
                <a:solidFill>
                  <a:schemeClr val="tx1"/>
                </a:solidFill>
                <a:latin typeface="Gotham Black" pitchFamily="50" charset="0"/>
                <a:cs typeface="Gotham Black" pitchFamily="50" charset="0"/>
              </a:rPr>
              <a:t>The Student Experience</a:t>
            </a:r>
            <a:endParaRPr lang="en-US" sz="8800" dirty="0">
              <a:solidFill>
                <a:schemeClr val="tx1"/>
              </a:solidFill>
              <a:latin typeface="Gotham Black" pitchFamily="50" charset="0"/>
              <a:cs typeface="Gotham Black" pitchFamily="50" charset="0"/>
            </a:endParaRPr>
          </a:p>
        </p:txBody>
      </p:sp>
      <p:cxnSp>
        <p:nvCxnSpPr>
          <p:cNvPr id="1078" name="Google Shape;1078;p73"/>
          <p:cNvCxnSpPr/>
          <p:nvPr/>
        </p:nvCxnSpPr>
        <p:spPr>
          <a:xfrm>
            <a:off x="1587467" y="0"/>
            <a:ext cx="0" cy="4166400"/>
          </a:xfrm>
          <a:prstGeom prst="straightConnector1">
            <a:avLst/>
          </a:prstGeom>
          <a:noFill/>
          <a:ln w="19050" cap="flat" cmpd="sng">
            <a:solidFill>
              <a:schemeClr val="accent1"/>
            </a:solidFill>
            <a:prstDash val="solid"/>
            <a:round/>
            <a:headEnd type="none" w="med" len="med"/>
            <a:tailEnd type="none" w="med" len="med"/>
          </a:ln>
        </p:spPr>
      </p:cxnSp>
      <p:pic>
        <p:nvPicPr>
          <p:cNvPr id="4" name="Picture 2">
            <a:extLst>
              <a:ext uri="{FF2B5EF4-FFF2-40B4-BE49-F238E27FC236}">
                <a16:creationId xmlns:a16="http://schemas.microsoft.com/office/drawing/2014/main" id="{79E52422-F94B-4ED9-BDF5-8CE79B19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76964"/>
            <a:ext cx="1639973" cy="4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3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7EA100-2E17-9AB7-D7A7-14F0BB985ED3}"/>
              </a:ext>
            </a:extLst>
          </p:cNvPr>
          <p:cNvSpPr/>
          <p:nvPr/>
        </p:nvSpPr>
        <p:spPr>
          <a:xfrm>
            <a:off x="10001106" y="3565931"/>
            <a:ext cx="1875756" cy="1833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a:p>
        </p:txBody>
      </p:sp>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960000" y="695085"/>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Flexible Tutoring Options</a:t>
            </a:r>
          </a:p>
        </p:txBody>
      </p:sp>
      <p:pic>
        <p:nvPicPr>
          <p:cNvPr id="6" name="Picture 2">
            <a:extLst>
              <a:ext uri="{FF2B5EF4-FFF2-40B4-BE49-F238E27FC236}">
                <a16:creationId xmlns:a16="http://schemas.microsoft.com/office/drawing/2014/main" id="{A48B7167-BF43-4995-9B63-28E3EB3F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50" y="167728"/>
            <a:ext cx="1639973" cy="427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a:extLst>
              <a:ext uri="{FF2B5EF4-FFF2-40B4-BE49-F238E27FC236}">
                <a16:creationId xmlns:a16="http://schemas.microsoft.com/office/drawing/2014/main" id="{20B44752-F2AE-617F-92F6-87CE6386F923}"/>
              </a:ext>
            </a:extLst>
          </p:cNvPr>
          <p:cNvGraphicFramePr>
            <a:graphicFrameLocks/>
          </p:cNvGraphicFramePr>
          <p:nvPr/>
        </p:nvGraphicFramePr>
        <p:xfrm>
          <a:off x="1896889" y="2688911"/>
          <a:ext cx="9900935" cy="2834640"/>
        </p:xfrm>
        <a:graphic>
          <a:graphicData uri="http://schemas.openxmlformats.org/drawingml/2006/table">
            <a:tbl>
              <a:tblPr firstRow="1" bandRow="1">
                <a:tableStyleId>{2D5ABB26-0587-4C30-8999-92F81FD0307C}</a:tableStyleId>
              </a:tblPr>
              <a:tblGrid>
                <a:gridCol w="1946252">
                  <a:extLst>
                    <a:ext uri="{9D8B030D-6E8A-4147-A177-3AD203B41FA5}">
                      <a16:colId xmlns:a16="http://schemas.microsoft.com/office/drawing/2014/main" val="20000"/>
                    </a:ext>
                  </a:extLst>
                </a:gridCol>
                <a:gridCol w="1886959">
                  <a:extLst>
                    <a:ext uri="{9D8B030D-6E8A-4147-A177-3AD203B41FA5}">
                      <a16:colId xmlns:a16="http://schemas.microsoft.com/office/drawing/2014/main" val="20001"/>
                    </a:ext>
                  </a:extLst>
                </a:gridCol>
                <a:gridCol w="1966088">
                  <a:extLst>
                    <a:ext uri="{9D8B030D-6E8A-4147-A177-3AD203B41FA5}">
                      <a16:colId xmlns:a16="http://schemas.microsoft.com/office/drawing/2014/main" val="20002"/>
                    </a:ext>
                  </a:extLst>
                </a:gridCol>
                <a:gridCol w="2090339">
                  <a:extLst>
                    <a:ext uri="{9D8B030D-6E8A-4147-A177-3AD203B41FA5}">
                      <a16:colId xmlns:a16="http://schemas.microsoft.com/office/drawing/2014/main" val="20003"/>
                    </a:ext>
                  </a:extLst>
                </a:gridCol>
                <a:gridCol w="2011297">
                  <a:extLst>
                    <a:ext uri="{9D8B030D-6E8A-4147-A177-3AD203B41FA5}">
                      <a16:colId xmlns:a16="http://schemas.microsoft.com/office/drawing/2014/main" val="2746581768"/>
                    </a:ext>
                  </a:extLst>
                </a:gridCol>
              </a:tblGrid>
              <a:tr h="975360">
                <a:tc>
                  <a:txBody>
                    <a:bodyPr/>
                    <a:lstStyle/>
                    <a:p>
                      <a:endParaRPr lang="en-US" sz="1400"/>
                    </a:p>
                    <a:p>
                      <a:endParaRPr lang="en-US" sz="1400"/>
                    </a:p>
                    <a:p>
                      <a:endParaRPr lang="en-US" sz="1400"/>
                    </a:p>
                    <a:p>
                      <a:endParaRPr lang="en-US" sz="1400"/>
                    </a:p>
                  </a:txBody>
                  <a:tcPr marL="121920" marR="121920" marT="60960" marB="60960"/>
                </a:tc>
                <a:tc>
                  <a:txBody>
                    <a:bodyPr/>
                    <a:lstStyle/>
                    <a:p>
                      <a:endParaRPr lang="en-US" sz="1400" dirty="0"/>
                    </a:p>
                  </a:txBody>
                  <a:tcPr marL="121920" marR="121920" marT="60960" marB="60960"/>
                </a:tc>
                <a:tc>
                  <a:txBody>
                    <a:bodyPr/>
                    <a:lstStyle/>
                    <a:p>
                      <a:endParaRPr lang="en-US" sz="1400"/>
                    </a:p>
                  </a:txBody>
                  <a:tcPr marL="121920" marR="121920" marT="60960" marB="60960"/>
                </a:tc>
                <a:tc>
                  <a:txBody>
                    <a:bodyPr/>
                    <a:lstStyle/>
                    <a:p>
                      <a:endParaRPr lang="en-US" sz="1400"/>
                    </a:p>
                  </a:txBody>
                  <a:tcPr marL="121920" marR="121920" marT="60960" marB="60960"/>
                </a:tc>
                <a:tc>
                  <a:txBody>
                    <a:bodyPr/>
                    <a:lstStyle/>
                    <a:p>
                      <a:endParaRPr lang="en-US" sz="1400"/>
                    </a:p>
                  </a:txBody>
                  <a:tcPr marL="121920" marR="121920" marT="60960" marB="60960"/>
                </a:tc>
                <a:extLst>
                  <a:ext uri="{0D108BD9-81ED-4DB2-BD59-A6C34878D82A}">
                    <a16:rowId xmlns:a16="http://schemas.microsoft.com/office/drawing/2014/main" val="10000"/>
                  </a:ext>
                </a:extLst>
              </a:tr>
              <a:tr h="1828800">
                <a:tc>
                  <a:txBody>
                    <a:bodyPr/>
                    <a:lstStyle/>
                    <a:p>
                      <a:pPr algn="ctr"/>
                      <a:r>
                        <a:rPr lang="en-US" sz="1900" baseline="0" dirty="0">
                          <a:latin typeface="+mj-lt"/>
                        </a:rPr>
                        <a:t>Drop in anytime for an unscheduled, on-demand session  24/7/361</a:t>
                      </a:r>
                      <a:endParaRPr lang="en-US" sz="1900" b="0" baseline="0" dirty="0">
                        <a:latin typeface="+mj-lt"/>
                      </a:endParaRPr>
                    </a:p>
                  </a:txBody>
                  <a:tcPr marL="121920" marR="121920" marT="60960" marB="60960"/>
                </a:tc>
                <a:tc>
                  <a:txBody>
                    <a:bodyPr/>
                    <a:lstStyle/>
                    <a:p>
                      <a:pPr algn="ctr"/>
                      <a:r>
                        <a:rPr lang="en-US" sz="1900" dirty="0">
                          <a:latin typeface="+mj-lt"/>
                        </a:rPr>
                        <a:t>Schedule a 30</a:t>
                      </a:r>
                      <a:r>
                        <a:rPr lang="en-US" sz="1900" baseline="0" dirty="0">
                          <a:latin typeface="+mj-lt"/>
                        </a:rPr>
                        <a:t> or 60-minute appointment with the tutor of </a:t>
                      </a:r>
                      <a:br>
                        <a:rPr lang="en-US" sz="1900" baseline="0" dirty="0">
                          <a:latin typeface="+mj-lt"/>
                        </a:rPr>
                      </a:br>
                      <a:r>
                        <a:rPr lang="en-US" sz="1900" baseline="0" dirty="0">
                          <a:latin typeface="+mj-lt"/>
                        </a:rPr>
                        <a:t>your choice</a:t>
                      </a:r>
                      <a:endParaRPr lang="en-US" sz="1900" b="0" dirty="0">
                        <a:latin typeface="+mj-lt"/>
                      </a:endParaRPr>
                    </a:p>
                  </a:txBody>
                  <a:tcPr marL="121920" marR="121920" marT="60960" marB="60960"/>
                </a:tc>
                <a:tc>
                  <a:txBody>
                    <a:bodyPr/>
                    <a:lstStyle/>
                    <a:p>
                      <a:pPr algn="ctr"/>
                      <a:r>
                        <a:rPr lang="en-US" sz="1900">
                          <a:latin typeface="+mj-lt"/>
                        </a:rPr>
                        <a:t>Drop off an essay and receive detailed feedback within </a:t>
                      </a:r>
                      <a:br>
                        <a:rPr lang="en-US" sz="1900">
                          <a:latin typeface="+mj-lt"/>
                        </a:rPr>
                      </a:br>
                      <a:r>
                        <a:rPr lang="en-US" sz="1900">
                          <a:latin typeface="+mj-lt"/>
                        </a:rPr>
                        <a:t>12 hours</a:t>
                      </a:r>
                      <a:endParaRPr lang="en-US" sz="1900" b="0">
                        <a:latin typeface="+mj-lt"/>
                      </a:endParaRPr>
                    </a:p>
                  </a:txBody>
                  <a:tcPr marL="121920" marR="121920" marT="60960" marB="60960"/>
                </a:tc>
                <a:tc>
                  <a:txBody>
                    <a:bodyPr/>
                    <a:lstStyle/>
                    <a:p>
                      <a:pPr algn="ctr"/>
                      <a:r>
                        <a:rPr lang="en-US" sz="1900" dirty="0">
                          <a:latin typeface="+mj-lt"/>
                        </a:rPr>
                        <a:t>Take a diagnostic quiz and</a:t>
                      </a:r>
                      <a:r>
                        <a:rPr lang="en-US" sz="1900" baseline="0" dirty="0">
                          <a:latin typeface="+mj-lt"/>
                        </a:rPr>
                        <a:t> review your missed questions with a tutor in seconds</a:t>
                      </a:r>
                      <a:endParaRPr lang="en-US" sz="1900" b="0" dirty="0">
                        <a:latin typeface="+mj-lt"/>
                      </a:endParaRPr>
                    </a:p>
                  </a:txBody>
                  <a:tcPr marL="121920" marR="121920" marT="60960" marB="60960"/>
                </a:tc>
                <a:tc>
                  <a:txBody>
                    <a:bodyPr/>
                    <a:lstStyle/>
                    <a:p>
                      <a:pPr algn="ctr"/>
                      <a:r>
                        <a:rPr lang="en-US" sz="1900" b="0" dirty="0">
                          <a:latin typeface="+mj-lt"/>
                        </a:rPr>
                        <a:t>Find resume and interview resources to help you land that job</a:t>
                      </a:r>
                    </a:p>
                  </a:txBody>
                  <a:tcPr marL="121920" marR="121920" marT="60960" marB="60960"/>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85B45C2A-2DB6-1DA3-F116-8D371690462D}"/>
              </a:ext>
            </a:extLst>
          </p:cNvPr>
          <p:cNvPicPr>
            <a:picLocks noChangeAspect="1"/>
          </p:cNvPicPr>
          <p:nvPr/>
        </p:nvPicPr>
        <p:blipFill>
          <a:blip r:embed="rId4"/>
          <a:stretch>
            <a:fillRect/>
          </a:stretch>
        </p:blipFill>
        <p:spPr>
          <a:xfrm>
            <a:off x="91669" y="2453357"/>
            <a:ext cx="11706155" cy="1181265"/>
          </a:xfrm>
          <a:prstGeom prst="rect">
            <a:avLst/>
          </a:prstGeom>
        </p:spPr>
      </p:pic>
    </p:spTree>
    <p:extLst>
      <p:ext uri="{BB962C8B-B14F-4D97-AF65-F5344CB8AC3E}">
        <p14:creationId xmlns:p14="http://schemas.microsoft.com/office/powerpoint/2010/main" val="100502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7"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AB2EFA1-DC73-425C-9C77-3599C2D1509F}"/>
              </a:ext>
            </a:extLst>
          </p:cNvPr>
          <p:cNvSpPr>
            <a:spLocks noGrp="1"/>
          </p:cNvSpPr>
          <p:nvPr>
            <p:ph type="title"/>
          </p:nvPr>
        </p:nvSpPr>
        <p:spPr>
          <a:xfrm>
            <a:off x="7894635" y="1628189"/>
            <a:ext cx="3043896" cy="3248611"/>
          </a:xfrm>
        </p:spPr>
        <p:txBody>
          <a:bodyPr>
            <a:normAutofit/>
          </a:bodyPr>
          <a:lstStyle/>
          <a:p>
            <a:r>
              <a:rPr lang="en-US" dirty="0">
                <a:solidFill>
                  <a:srgbClr val="FFFFFF"/>
                </a:solidFill>
              </a:rPr>
              <a:t>How You Access Tutor.com</a:t>
            </a:r>
          </a:p>
        </p:txBody>
      </p:sp>
      <p:graphicFrame>
        <p:nvGraphicFramePr>
          <p:cNvPr id="21" name="Content Placeholder 2">
            <a:extLst>
              <a:ext uri="{FF2B5EF4-FFF2-40B4-BE49-F238E27FC236}">
                <a16:creationId xmlns:a16="http://schemas.microsoft.com/office/drawing/2014/main" id="{802C2518-CBC6-8B0B-FA80-61FF0D4A40D3}"/>
              </a:ext>
            </a:extLst>
          </p:cNvPr>
          <p:cNvGraphicFramePr/>
          <p:nvPr>
            <p:extLst>
              <p:ext uri="{D42A27DB-BD31-4B8C-83A1-F6EECF244321}">
                <p14:modId xmlns:p14="http://schemas.microsoft.com/office/powerpoint/2010/main" val="2118181770"/>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11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3D0F-F5B4-49B5-F78A-9CD20EA1249F}"/>
              </a:ext>
            </a:extLst>
          </p:cNvPr>
          <p:cNvSpPr>
            <a:spLocks noGrp="1"/>
          </p:cNvSpPr>
          <p:nvPr>
            <p:ph type="title"/>
          </p:nvPr>
        </p:nvSpPr>
        <p:spPr>
          <a:xfrm>
            <a:off x="710557" y="2759435"/>
            <a:ext cx="6217377" cy="235099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rgbClr val="993366"/>
                </a:solidFill>
                <a:latin typeface="Gotham Black" pitchFamily="50" charset="0"/>
                <a:cs typeface="Gotham Black" pitchFamily="50" charset="0"/>
              </a:rPr>
              <a:t>New Student Home Page</a:t>
            </a:r>
          </a:p>
        </p:txBody>
      </p:sp>
      <p:pic>
        <p:nvPicPr>
          <p:cNvPr id="4" name="Picture 3" descr="Graphical user interface, application&#10;&#10;Description automatically generated">
            <a:extLst>
              <a:ext uri="{FF2B5EF4-FFF2-40B4-BE49-F238E27FC236}">
                <a16:creationId xmlns:a16="http://schemas.microsoft.com/office/drawing/2014/main" id="{6632C37D-50BF-8B92-7BF0-CEAB49E74B78}"/>
              </a:ext>
            </a:extLst>
          </p:cNvPr>
          <p:cNvPicPr>
            <a:picLocks noChangeAspect="1"/>
          </p:cNvPicPr>
          <p:nvPr/>
        </p:nvPicPr>
        <p:blipFill>
          <a:blip r:embed="rId2"/>
          <a:stretch>
            <a:fillRect/>
          </a:stretch>
        </p:blipFill>
        <p:spPr>
          <a:xfrm>
            <a:off x="7248688" y="0"/>
            <a:ext cx="3460187" cy="6858000"/>
          </a:xfrm>
          <a:prstGeom prst="rect">
            <a:avLst/>
          </a:prstGeom>
        </p:spPr>
      </p:pic>
    </p:spTree>
    <p:extLst>
      <p:ext uri="{BB962C8B-B14F-4D97-AF65-F5344CB8AC3E}">
        <p14:creationId xmlns:p14="http://schemas.microsoft.com/office/powerpoint/2010/main" val="406882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Connecting With a Tutor</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1" y="2639909"/>
            <a:ext cx="3533425" cy="3439473"/>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Tx/>
              <a:buFont typeface="Arial" panose="020B0604020202020204" pitchFamily="34" charset="0"/>
              <a:buChar char="•"/>
            </a:pPr>
            <a:r>
              <a:rPr lang="en-US" sz="2133" dirty="0"/>
              <a:t>Subjects available 24/7 except as noted</a:t>
            </a:r>
          </a:p>
          <a:p>
            <a:pPr>
              <a:buClrTx/>
              <a:buFont typeface="Arial" panose="020B0604020202020204" pitchFamily="34" charset="0"/>
              <a:buChar char="•"/>
            </a:pPr>
            <a:r>
              <a:rPr lang="en-US" sz="2133" dirty="0"/>
              <a:t>English and Spanish</a:t>
            </a:r>
          </a:p>
        </p:txBody>
      </p:sp>
      <p:pic>
        <p:nvPicPr>
          <p:cNvPr id="6" name="Picture 2">
            <a:extLst>
              <a:ext uri="{FF2B5EF4-FFF2-40B4-BE49-F238E27FC236}">
                <a16:creationId xmlns:a16="http://schemas.microsoft.com/office/drawing/2014/main" id="{A48B7167-BF43-4995-9B63-28E3EB3F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550"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51AD56-941B-37D1-B8F7-AA576DD0DAB0}"/>
              </a:ext>
            </a:extLst>
          </p:cNvPr>
          <p:cNvPicPr>
            <a:picLocks noChangeAspect="1"/>
          </p:cNvPicPr>
          <p:nvPr/>
        </p:nvPicPr>
        <p:blipFill>
          <a:blip r:embed="rId4"/>
          <a:stretch>
            <a:fillRect/>
          </a:stretch>
        </p:blipFill>
        <p:spPr>
          <a:xfrm>
            <a:off x="5137765" y="1911040"/>
            <a:ext cx="5941052" cy="4607029"/>
          </a:xfrm>
          <a:prstGeom prst="rect">
            <a:avLst/>
          </a:prstGeom>
        </p:spPr>
      </p:pic>
    </p:spTree>
    <p:extLst>
      <p:ext uri="{BB962C8B-B14F-4D97-AF65-F5344CB8AC3E}">
        <p14:creationId xmlns:p14="http://schemas.microsoft.com/office/powerpoint/2010/main" val="47548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526047" y="181763"/>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60000" y="1763415"/>
            <a:ext cx="10272000"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None/>
            </a:pPr>
            <a:r>
              <a:rPr lang="en-US" sz="2133" b="1" cap="all" dirty="0">
                <a:solidFill>
                  <a:schemeClr val="accent4"/>
                </a:solidFill>
              </a:rPr>
              <a:t>Interactive Whiteboard</a:t>
            </a:r>
            <a:endParaRPr lang="en-US" sz="2133" dirty="0">
              <a:solidFill>
                <a:schemeClr val="accent4"/>
              </a:solidFill>
            </a:endParaRPr>
          </a:p>
          <a:p>
            <a:pPr marL="203195" indent="0">
              <a:buNone/>
            </a:pPr>
            <a:endParaRPr lang="en-US" sz="2133" b="1" cap="all" dirty="0">
              <a:solidFill>
                <a:schemeClr val="accent4"/>
              </a:solidFill>
            </a:endParaRPr>
          </a:p>
          <a:p>
            <a:pPr marL="584185" indent="-380990">
              <a:spcAft>
                <a:spcPts val="800"/>
              </a:spcAft>
              <a:buFont typeface="Arial" panose="020B0604020202020204" pitchFamily="34" charset="0"/>
              <a:buChar char="•"/>
            </a:pPr>
            <a:r>
              <a:rPr lang="en-US" sz="2133" dirty="0"/>
              <a:t> Drawing and writing </a:t>
            </a:r>
            <a:r>
              <a:rPr lang="en-US" sz="2133" b="1" dirty="0"/>
              <a:t>tools</a:t>
            </a:r>
            <a:endParaRPr lang="en-US" sz="2133" dirty="0"/>
          </a:p>
          <a:p>
            <a:pPr marL="584185" indent="-380990">
              <a:spcAft>
                <a:spcPts val="800"/>
              </a:spcAft>
              <a:buFont typeface="Arial" panose="020B0604020202020204" pitchFamily="34" charset="0"/>
              <a:buChar char="•"/>
            </a:pPr>
            <a:r>
              <a:rPr lang="en-US" sz="2133" dirty="0"/>
              <a:t> Paste or import </a:t>
            </a:r>
            <a:r>
              <a:rPr lang="en-US" sz="2133" b="1" dirty="0"/>
              <a:t>images</a:t>
            </a:r>
            <a:endParaRPr lang="en-US" sz="2133" dirty="0"/>
          </a:p>
          <a:p>
            <a:pPr marL="584185" indent="-380990">
              <a:spcAft>
                <a:spcPts val="800"/>
              </a:spcAft>
              <a:buFont typeface="Arial" panose="020B0604020202020204" pitchFamily="34" charset="0"/>
              <a:buChar char="•"/>
            </a:pPr>
            <a:r>
              <a:rPr lang="en-US" sz="2133" dirty="0"/>
              <a:t> Change</a:t>
            </a:r>
            <a:r>
              <a:rPr lang="en-US" sz="2133" b="1" dirty="0"/>
              <a:t> background</a:t>
            </a:r>
            <a:endParaRPr lang="en-US" sz="2133" dirty="0"/>
          </a:p>
          <a:p>
            <a:pPr marL="584185" indent="-380990">
              <a:spcAft>
                <a:spcPts val="800"/>
              </a:spcAft>
              <a:buFont typeface="Arial" panose="020B0604020202020204" pitchFamily="34" charset="0"/>
              <a:buChar char="•"/>
            </a:pPr>
            <a:r>
              <a:rPr lang="en-US" sz="2133" dirty="0"/>
              <a:t> Drag and drop </a:t>
            </a:r>
            <a:r>
              <a:rPr lang="en-US" sz="2133" b="1" dirty="0"/>
              <a:t>shapes and formulas</a:t>
            </a:r>
            <a:endParaRPr lang="en-US" sz="2133" dirty="0"/>
          </a:p>
          <a:p>
            <a:pPr marL="584185" indent="-380990">
              <a:spcAft>
                <a:spcPts val="800"/>
              </a:spcAft>
              <a:buFont typeface="Arial" panose="020B0604020202020204" pitchFamily="34" charset="0"/>
              <a:buChar char="•"/>
            </a:pPr>
            <a:r>
              <a:rPr lang="en-US" sz="2133" dirty="0"/>
              <a:t> Open </a:t>
            </a:r>
            <a:r>
              <a:rPr lang="en-US" sz="2133" b="1" dirty="0"/>
              <a:t>multiple whiteboards</a:t>
            </a:r>
            <a:endParaRPr lang="en-US" sz="2133" dirty="0"/>
          </a:p>
          <a:p>
            <a:pPr marL="203195" indent="0">
              <a:buNone/>
            </a:pPr>
            <a:endParaRPr lang="en-US" dirty="0"/>
          </a:p>
        </p:txBody>
      </p:sp>
      <p:pic>
        <p:nvPicPr>
          <p:cNvPr id="6" name="Picture 2">
            <a:extLst>
              <a:ext uri="{FF2B5EF4-FFF2-40B4-BE49-F238E27FC236}">
                <a16:creationId xmlns:a16="http://schemas.microsoft.com/office/drawing/2014/main" id="{281D757C-936E-4569-93D7-138BCC96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creenshot of a computer&#10;&#10;Description automatically generated">
            <a:extLst>
              <a:ext uri="{FF2B5EF4-FFF2-40B4-BE49-F238E27FC236}">
                <a16:creationId xmlns:a16="http://schemas.microsoft.com/office/drawing/2014/main" id="{1C1A2FF6-70CE-5B41-CD44-F5893ACAD095}"/>
              </a:ext>
            </a:extLst>
          </p:cNvPr>
          <p:cNvPicPr>
            <a:picLocks noChangeAspect="1"/>
          </p:cNvPicPr>
          <p:nvPr/>
        </p:nvPicPr>
        <p:blipFill>
          <a:blip r:embed="rId4"/>
          <a:stretch>
            <a:fillRect/>
          </a:stretch>
        </p:blipFill>
        <p:spPr>
          <a:xfrm>
            <a:off x="6691599" y="1224258"/>
            <a:ext cx="4106448" cy="2589901"/>
          </a:xfrm>
          <a:prstGeom prst="rect">
            <a:avLst/>
          </a:prstGeom>
        </p:spPr>
      </p:pic>
      <p:pic>
        <p:nvPicPr>
          <p:cNvPr id="3" name="Picture 2">
            <a:extLst>
              <a:ext uri="{FF2B5EF4-FFF2-40B4-BE49-F238E27FC236}">
                <a16:creationId xmlns:a16="http://schemas.microsoft.com/office/drawing/2014/main" id="{4AA01A7D-7BD8-1784-0C47-5978103090E9}"/>
              </a:ext>
            </a:extLst>
          </p:cNvPr>
          <p:cNvPicPr>
            <a:picLocks noChangeAspect="1"/>
          </p:cNvPicPr>
          <p:nvPr/>
        </p:nvPicPr>
        <p:blipFill rotWithShape="1">
          <a:blip r:embed="rId5">
            <a:extLst>
              <a:ext uri="{28A0092B-C50C-407E-A947-70E740481C1C}">
                <a14:useLocalDpi xmlns:a14="http://schemas.microsoft.com/office/drawing/2010/main" val="0"/>
              </a:ext>
            </a:extLst>
          </a:blip>
          <a:srcRect t="-2131" b="-2636"/>
          <a:stretch/>
        </p:blipFill>
        <p:spPr bwMode="auto">
          <a:xfrm>
            <a:off x="7956563" y="3134465"/>
            <a:ext cx="2841484" cy="36964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079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0BE636-0DA9-43C4-BCF5-7B4522890C88}"/>
              </a:ext>
            </a:extLst>
          </p:cNvPr>
          <p:cNvSpPr>
            <a:spLocks noGrp="1"/>
          </p:cNvSpPr>
          <p:nvPr>
            <p:ph type="title"/>
          </p:nvPr>
        </p:nvSpPr>
        <p:spPr>
          <a:xfrm>
            <a:off x="648597" y="188884"/>
            <a:ext cx="10272000" cy="7636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dirty="0">
                <a:solidFill>
                  <a:schemeClr val="tx1"/>
                </a:solidFill>
              </a:rPr>
              <a:t>Classroom Connection</a:t>
            </a:r>
          </a:p>
        </p:txBody>
      </p:sp>
      <p:sp>
        <p:nvSpPr>
          <p:cNvPr id="5" name="Text Placeholder 4">
            <a:extLst>
              <a:ext uri="{FF2B5EF4-FFF2-40B4-BE49-F238E27FC236}">
                <a16:creationId xmlns:a16="http://schemas.microsoft.com/office/drawing/2014/main" id="{4187A62C-10F4-4E3D-A224-959F246AA3A6}"/>
              </a:ext>
            </a:extLst>
          </p:cNvPr>
          <p:cNvSpPr>
            <a:spLocks noGrp="1"/>
          </p:cNvSpPr>
          <p:nvPr>
            <p:ph type="body" idx="1"/>
          </p:nvPr>
        </p:nvSpPr>
        <p:spPr>
          <a:xfrm>
            <a:off x="999577" y="1589908"/>
            <a:ext cx="5786265" cy="4599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buClr>
                <a:schemeClr val="accent1"/>
              </a:buClr>
              <a:buFont typeface="Arial" panose="020B0604020202020204" pitchFamily="34" charset="0"/>
              <a:buChar char="•"/>
            </a:pPr>
            <a:r>
              <a:rPr lang="en-US" sz="1867" b="1" cap="all">
                <a:solidFill>
                  <a:schemeClr val="accent1"/>
                </a:solidFill>
              </a:rPr>
              <a:t>Web resource sharing</a:t>
            </a:r>
          </a:p>
          <a:p>
            <a:pPr marL="584185" indent="-380990">
              <a:buClr>
                <a:schemeClr val="accent1"/>
              </a:buClr>
              <a:buFont typeface="Arial" panose="020B0604020202020204" pitchFamily="34" charset="0"/>
              <a:buChar char="•"/>
            </a:pPr>
            <a:endParaRPr lang="en-US" sz="1867" b="1">
              <a:solidFill>
                <a:schemeClr val="accent1"/>
              </a:solidFill>
            </a:endParaRPr>
          </a:p>
          <a:p>
            <a:pPr>
              <a:buClr>
                <a:schemeClr val="accent1"/>
              </a:buClr>
              <a:buFont typeface="Arial" panose="020B0604020202020204" pitchFamily="34" charset="0"/>
              <a:buChar char="•"/>
            </a:pPr>
            <a:r>
              <a:rPr lang="en-US" sz="1867" b="1" cap="all">
                <a:solidFill>
                  <a:schemeClr val="accent1"/>
                </a:solidFill>
              </a:rPr>
              <a:t>Graphing calculator</a:t>
            </a:r>
            <a:endParaRPr lang="en-US" sz="1867">
              <a:solidFill>
                <a:schemeClr val="accent1"/>
              </a:solidFill>
            </a:endParaRPr>
          </a:p>
          <a:p>
            <a:pPr marL="584185" indent="-380990">
              <a:buClr>
                <a:schemeClr val="accent1"/>
              </a:buClr>
              <a:buFont typeface="Arial" panose="020B0604020202020204" pitchFamily="34" charset="0"/>
              <a:buChar char="•"/>
            </a:pPr>
            <a:endParaRPr lang="en-US" sz="1867" b="1">
              <a:solidFill>
                <a:schemeClr val="accent1"/>
              </a:solidFill>
            </a:endParaRPr>
          </a:p>
          <a:p>
            <a:pPr marL="584185" indent="-380990">
              <a:buClr>
                <a:schemeClr val="accent1"/>
              </a:buClr>
              <a:buFont typeface="Arial" panose="020B0604020202020204" pitchFamily="34" charset="0"/>
              <a:buChar char="•"/>
            </a:pPr>
            <a:r>
              <a:rPr lang="en-US" sz="1867" b="1" cap="all">
                <a:solidFill>
                  <a:schemeClr val="accent1"/>
                </a:solidFill>
              </a:rPr>
              <a:t>Code editor</a:t>
            </a:r>
            <a:endParaRPr lang="en-US" sz="1867">
              <a:solidFill>
                <a:schemeClr val="accent1"/>
              </a:solidFill>
            </a:endParaRPr>
          </a:p>
          <a:p>
            <a:pPr marL="203195" indent="0">
              <a:buNone/>
            </a:pPr>
            <a:endParaRPr lang="en-US"/>
          </a:p>
        </p:txBody>
      </p:sp>
      <p:pic>
        <p:nvPicPr>
          <p:cNvPr id="6" name="Picture 2">
            <a:extLst>
              <a:ext uri="{FF2B5EF4-FFF2-40B4-BE49-F238E27FC236}">
                <a16:creationId xmlns:a16="http://schemas.microsoft.com/office/drawing/2014/main" id="{281D757C-936E-4569-93D7-138BCC961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786" y="167728"/>
            <a:ext cx="1639973" cy="427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 program&#10;&#10;Description automatically generated with medium confidence">
            <a:extLst>
              <a:ext uri="{FF2B5EF4-FFF2-40B4-BE49-F238E27FC236}">
                <a16:creationId xmlns:a16="http://schemas.microsoft.com/office/drawing/2014/main" id="{5B35C8D2-2A52-EEFD-77FE-30F6298577A9}"/>
              </a:ext>
            </a:extLst>
          </p:cNvPr>
          <p:cNvPicPr>
            <a:picLocks noChangeAspect="1"/>
          </p:cNvPicPr>
          <p:nvPr/>
        </p:nvPicPr>
        <p:blipFill>
          <a:blip r:embed="rId4"/>
          <a:stretch>
            <a:fillRect/>
          </a:stretch>
        </p:blipFill>
        <p:spPr>
          <a:xfrm>
            <a:off x="5154133" y="1202945"/>
            <a:ext cx="3786668" cy="3332268"/>
          </a:xfrm>
          <a:prstGeom prst="rect">
            <a:avLst/>
          </a:prstGeom>
          <a:ln w="57150">
            <a:noFill/>
          </a:ln>
        </p:spPr>
      </p:pic>
      <p:pic>
        <p:nvPicPr>
          <p:cNvPr id="8" name="Picture 7" descr="A screenshot of a calculator&#10;&#10;Description automatically generated">
            <a:extLst>
              <a:ext uri="{FF2B5EF4-FFF2-40B4-BE49-F238E27FC236}">
                <a16:creationId xmlns:a16="http://schemas.microsoft.com/office/drawing/2014/main" id="{98555E0F-26C9-0CFA-7886-1224DEF454A1}"/>
              </a:ext>
            </a:extLst>
          </p:cNvPr>
          <p:cNvPicPr>
            <a:picLocks noChangeAspect="1"/>
          </p:cNvPicPr>
          <p:nvPr/>
        </p:nvPicPr>
        <p:blipFill>
          <a:blip r:embed="rId5"/>
          <a:stretch>
            <a:fillRect/>
          </a:stretch>
        </p:blipFill>
        <p:spPr>
          <a:xfrm>
            <a:off x="6945866" y="3084436"/>
            <a:ext cx="3866445" cy="3402472"/>
          </a:xfrm>
          <a:prstGeom prst="rect">
            <a:avLst/>
          </a:prstGeom>
          <a:ln w="57150">
            <a:noFill/>
          </a:ln>
        </p:spPr>
      </p:pic>
    </p:spTree>
    <p:extLst>
      <p:ext uri="{BB962C8B-B14F-4D97-AF65-F5344CB8AC3E}">
        <p14:creationId xmlns:p14="http://schemas.microsoft.com/office/powerpoint/2010/main" val="171037496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Digital Banking Business Plan by Slidesgo">
  <a:themeElements>
    <a:clrScheme name="Custom 11">
      <a:dk1>
        <a:srgbClr val="C866A3"/>
      </a:dk1>
      <a:lt1>
        <a:srgbClr val="FFFFFF"/>
      </a:lt1>
      <a:dk2>
        <a:srgbClr val="FFFDFD"/>
      </a:dk2>
      <a:lt2>
        <a:srgbClr val="BFBFBF"/>
      </a:lt2>
      <a:accent1>
        <a:srgbClr val="3592D0"/>
      </a:accent1>
      <a:accent2>
        <a:srgbClr val="F7D924"/>
      </a:accent2>
      <a:accent3>
        <a:srgbClr val="F8DE42"/>
      </a:accent3>
      <a:accent4>
        <a:srgbClr val="F7D924"/>
      </a:accent4>
      <a:accent5>
        <a:srgbClr val="8ECECB"/>
      </a:accent5>
      <a:accent6>
        <a:srgbClr val="70C1BE"/>
      </a:accent6>
      <a:hlink>
        <a:srgbClr val="C866A3"/>
      </a:hlink>
      <a:folHlink>
        <a:srgbClr val="70C1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1C15D1B5FF734C8F60394C3043E2B2" ma:contentTypeVersion="7" ma:contentTypeDescription="Create a new document." ma:contentTypeScope="" ma:versionID="343d269657ae31af0edd3befac293357">
  <xsd:schema xmlns:xsd="http://www.w3.org/2001/XMLSchema" xmlns:xs="http://www.w3.org/2001/XMLSchema" xmlns:p="http://schemas.microsoft.com/office/2006/metadata/properties" xmlns:ns2="c5108439-bc22-4956-b334-e151187b4631" xmlns:ns3="af1f1dc5-ce05-46f1-b622-944e0d3f51f7" targetNamespace="http://schemas.microsoft.com/office/2006/metadata/properties" ma:root="true" ma:fieldsID="fe7539bcb170ebc3e1e1fa47756f10f2" ns2:_="" ns3:_="">
    <xsd:import namespace="c5108439-bc22-4956-b334-e151187b4631"/>
    <xsd:import namespace="af1f1dc5-ce05-46f1-b622-944e0d3f51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08439-bc22-4956-b334-e151187b4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1f1dc5-ce05-46f1-b622-944e0d3f51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31C8E-41A1-40E8-A13D-442134003760}">
  <ds:schemaRefs>
    <ds:schemaRef ds:uri="http://schemas.microsoft.com/sharepoint/v3/contenttype/forms"/>
  </ds:schemaRefs>
</ds:datastoreItem>
</file>

<file path=customXml/itemProps2.xml><?xml version="1.0" encoding="utf-8"?>
<ds:datastoreItem xmlns:ds="http://schemas.openxmlformats.org/officeDocument/2006/customXml" ds:itemID="{CFD0BD03-6261-4FF2-80D1-23DA9F01F228}">
  <ds:schemaRefs>
    <ds:schemaRef ds:uri="c5108439-bc22-4956-b334-e151187b4631"/>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af1f1dc5-ce05-46f1-b622-944e0d3f51f7"/>
    <ds:schemaRef ds:uri="http://schemas.microsoft.com/office/2006/metadata/properties"/>
  </ds:schemaRefs>
</ds:datastoreItem>
</file>

<file path=customXml/itemProps3.xml><?xml version="1.0" encoding="utf-8"?>
<ds:datastoreItem xmlns:ds="http://schemas.openxmlformats.org/officeDocument/2006/customXml" ds:itemID="{2008CB44-C2E2-4ED2-816C-A02CEA006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08439-bc22-4956-b334-e151187b4631"/>
    <ds:schemaRef ds:uri="af1f1dc5-ce05-46f1-b622-944e0d3f5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896</TotalTime>
  <Words>718</Words>
  <Application>Microsoft Office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Anaheim</vt:lpstr>
      <vt:lpstr>Arial</vt:lpstr>
      <vt:lpstr>Arial,Sans-Serif</vt:lpstr>
      <vt:lpstr>Bebas Neue</vt:lpstr>
      <vt:lpstr>Calibri</vt:lpstr>
      <vt:lpstr>Century Gothic</vt:lpstr>
      <vt:lpstr>Gotham Black</vt:lpstr>
      <vt:lpstr>Gotham Medium</vt:lpstr>
      <vt:lpstr>Raleway ExtraBold</vt:lpstr>
      <vt:lpstr>Raleway Medium</vt:lpstr>
      <vt:lpstr>Roboto Condensed Light</vt:lpstr>
      <vt:lpstr>Wingdings 3</vt:lpstr>
      <vt:lpstr>Slice</vt:lpstr>
      <vt:lpstr>Digital Banking Business Plan by Slidesgo</vt:lpstr>
      <vt:lpstr>Tutor.com 101           For Faculty 24/7 Tutoring to Help You Succeed in College </vt:lpstr>
      <vt:lpstr>About Us</vt:lpstr>
      <vt:lpstr>The Student Experience</vt:lpstr>
      <vt:lpstr>Flexible Tutoring Options</vt:lpstr>
      <vt:lpstr>How You Access Tutor.com</vt:lpstr>
      <vt:lpstr>New Student Home Page</vt:lpstr>
      <vt:lpstr>Connecting With a Tutor</vt:lpstr>
      <vt:lpstr>Classroom Connection</vt:lpstr>
      <vt:lpstr>Classroom Connection</vt:lpstr>
      <vt:lpstr>Classroom Connection</vt:lpstr>
      <vt:lpstr>Scheduling a Session with a Tutor</vt:lpstr>
      <vt:lpstr>Post-Session</vt:lpstr>
      <vt:lpstr>Tutoring Students With Challenges</vt:lpstr>
      <vt:lpstr>Support For English Language Learners</vt:lpstr>
      <vt:lpstr>Questions, comments, or concerns?         Reach out to your campus program manager, JRockway @citytech.cuny.edu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Tutor.com 101:</dc:title>
  <dc:creator>Marcy Melanson</dc:creator>
  <cp:lastModifiedBy>Pamela Brown</cp:lastModifiedBy>
  <cp:revision>51</cp:revision>
  <dcterms:created xsi:type="dcterms:W3CDTF">2019-11-21T17:00:28Z</dcterms:created>
  <dcterms:modified xsi:type="dcterms:W3CDTF">2023-08-31T13:47:06Z</dcterms:modified>
</cp:coreProperties>
</file>