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7" r:id="rId1"/>
  </p:sldMasterIdLst>
  <p:notesMasterIdLst>
    <p:notesMasterId r:id="rId35"/>
  </p:notesMasterIdLst>
  <p:handoutMasterIdLst>
    <p:handoutMasterId r:id="rId36"/>
  </p:handoutMasterIdLst>
  <p:sldIdLst>
    <p:sldId id="350" r:id="rId2"/>
    <p:sldId id="441" r:id="rId3"/>
    <p:sldId id="433" r:id="rId4"/>
    <p:sldId id="408" r:id="rId5"/>
    <p:sldId id="435" r:id="rId6"/>
    <p:sldId id="434" r:id="rId7"/>
    <p:sldId id="436" r:id="rId8"/>
    <p:sldId id="422" r:id="rId9"/>
    <p:sldId id="416" r:id="rId10"/>
    <p:sldId id="270" r:id="rId11"/>
    <p:sldId id="419" r:id="rId12"/>
    <p:sldId id="412" r:id="rId13"/>
    <p:sldId id="444" r:id="rId14"/>
    <p:sldId id="399" r:id="rId15"/>
    <p:sldId id="437" r:id="rId16"/>
    <p:sldId id="410" r:id="rId17"/>
    <p:sldId id="438" r:id="rId18"/>
    <p:sldId id="425" r:id="rId19"/>
    <p:sldId id="443" r:id="rId20"/>
    <p:sldId id="428" r:id="rId21"/>
    <p:sldId id="413" r:id="rId22"/>
    <p:sldId id="431" r:id="rId23"/>
    <p:sldId id="429" r:id="rId24"/>
    <p:sldId id="420" r:id="rId25"/>
    <p:sldId id="432" r:id="rId26"/>
    <p:sldId id="427" r:id="rId27"/>
    <p:sldId id="405" r:id="rId28"/>
    <p:sldId id="430" r:id="rId29"/>
    <p:sldId id="426" r:id="rId30"/>
    <p:sldId id="439" r:id="rId31"/>
    <p:sldId id="363" r:id="rId32"/>
    <p:sldId id="418" r:id="rId33"/>
    <p:sldId id="411" r:id="rId34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A44"/>
    <a:srgbClr val="9B0D40"/>
    <a:srgbClr val="C21050"/>
    <a:srgbClr val="F58B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29EAD2-9E12-7A26-A087-67DD2C825640}" v="14" dt="2026-02-04T18:17:49.9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/>
    <p:restoredTop sz="94617"/>
  </p:normalViewPr>
  <p:slideViewPr>
    <p:cSldViewPr snapToGrid="0">
      <p:cViewPr varScale="1">
        <p:scale>
          <a:sx n="88" d="100"/>
          <a:sy n="88" d="100"/>
        </p:scale>
        <p:origin x="200" y="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0716E6-737A-4452-A47C-ECB9EC32199D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4CE727A-F7AB-4B9F-849B-B74D50D292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42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1CB6A5-637B-46C5-9C4B-7FEE75E3CABD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3713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ADFC19-5953-4F87-8F29-EE722678D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519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trike="sngStrik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16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u="none" strike="noStrike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001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trike="sngStrik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777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trike="sngStrike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861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921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058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926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trike="sngStrike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0856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7856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851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03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trike="sngStrike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1370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531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trike="sngStrike" baseline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4555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2896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639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272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90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577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045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. </a:t>
            </a:r>
            <a:endParaRPr lang="en-US" baseline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955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623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721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1240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trike="sngStrike" baseline="0">
              <a:cs typeface="Calibri"/>
            </a:endParaRPr>
          </a:p>
          <a:p>
            <a:endParaRPr lang="en-US" baseline="0"/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411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trike="sngStrik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4359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55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408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376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803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72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193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DFC19-5953-4F87-8F29-EE722678DB99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529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8A2F347-1D5C-4017-9C74-7B280DC9F7C8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6C8D3-9390-48AB-BCE4-DDAC9F356901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08DD3286-8149-4474-BF54-D99B9B970817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7A2F-416D-462F-B0F0-AE4FC54407B3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64EC-7E59-4CB6-BAC1-D9FFBED52994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EC5D9B-6D51-42DE-9443-ACCFB0EC2CF1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/>
              <a:t>
             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D97F144-C84A-4D40-B91C-8523A2F7BEC4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/>
              <a:t>
              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42375-DD85-456C-88D2-71C5028FBEC0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495CF-5A0A-4E01-8D40-DD5A1F6D1007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5BF4-14CC-4A16-92C5-9E5947F2766E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507FEFBE-91B0-4041-AABF-91AB8820286A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r>
              <a:rPr lang="en-US"/>
              <a:t>
              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C6914B-C9EE-4F90-B738-615A0DE09B5F}" type="datetime1">
              <a:rPr lang="en-US" smtClean="0"/>
              <a:pPr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meeting/register/2cHhgMvvRMqs0T3t7gY55w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acultycommons.citytech.cuny.edu/parse/parse-samples/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653" y="524845"/>
            <a:ext cx="11714997" cy="1828800"/>
          </a:xfrm>
        </p:spPr>
        <p:txBody>
          <a:bodyPr vert="horz" lIns="91440" tIns="45720" rIns="91440" bIns="45720" anchor="b">
            <a:noAutofit/>
          </a:bodyPr>
          <a:lstStyle/>
          <a:p>
            <a:r>
              <a:rPr lang="en-US" sz="4000" cap="none"/>
              <a:t>WRITING THE </a:t>
            </a:r>
            <a:r>
              <a:rPr lang="en-US" sz="4000" cap="none" err="1"/>
              <a:t>e</a:t>
            </a:r>
            <a:r>
              <a:rPr lang="en-US" sz="4000" err="1"/>
              <a:t>PARSE</a:t>
            </a:r>
            <a:r>
              <a:rPr lang="en-US" sz="4000"/>
              <a:t> Self-Evaluation:</a:t>
            </a:r>
            <a:br>
              <a:rPr lang="en-US" sz="4000"/>
            </a:br>
            <a:r>
              <a:rPr lang="en-US" sz="4000"/>
              <a:t>finding your voice through reflection and peer review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8728" y="2972794"/>
            <a:ext cx="9943272" cy="2941320"/>
          </a:xfrm>
        </p:spPr>
        <p:txBody>
          <a:bodyPr vert="horz" lIns="91440" tIns="45720" rIns="91440" bIns="45720" anchor="ctr">
            <a:normAutofit/>
          </a:bodyPr>
          <a:lstStyle/>
          <a:p>
            <a:pPr algn="r"/>
            <a:r>
              <a:rPr lang="en-US" sz="3600" dirty="0"/>
              <a:t>Writing Across the Curriculum</a:t>
            </a:r>
          </a:p>
          <a:p>
            <a:pPr algn="r"/>
            <a:r>
              <a:rPr lang="en-US" sz="2800" dirty="0"/>
              <a:t>Profs. Ruth Garcia and Vivian Papp</a:t>
            </a:r>
          </a:p>
          <a:p>
            <a:pPr algn="r"/>
            <a:r>
              <a:rPr lang="en-US" sz="2800" dirty="0"/>
              <a:t>WAC Coordinators, City Tech </a:t>
            </a:r>
          </a:p>
          <a:p>
            <a:pPr algn="r"/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1A1795-98E1-B54A-9607-6603F26D4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450" y="6068906"/>
            <a:ext cx="1092200" cy="67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185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What is an </a:t>
            </a:r>
            <a:r>
              <a:rPr lang="en-US" err="1">
                <a:solidFill>
                  <a:schemeClr val="bg2"/>
                </a:solidFill>
              </a:rPr>
              <a:t>ePARSE</a:t>
            </a:r>
            <a:r>
              <a:rPr lang="en-US">
                <a:solidFill>
                  <a:schemeClr val="bg2"/>
                </a:solidFill>
              </a:rPr>
              <a:t> Self-Evaluation?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10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04760" y="1652813"/>
            <a:ext cx="10233800" cy="4657499"/>
          </a:xfrm>
        </p:spPr>
        <p:txBody>
          <a:bodyPr vert="horz" lIns="91440" tIns="45720" rIns="91440" bIns="45720" anchor="t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 succinct but complete narrative.</a:t>
            </a:r>
          </a:p>
          <a:p>
            <a:r>
              <a:rPr lang="en-US" sz="2400" dirty="0">
                <a:solidFill>
                  <a:schemeClr val="bg1"/>
                </a:solidFill>
              </a:rPr>
              <a:t>Limited to three, or fewer, single-spaced pages.</a:t>
            </a:r>
          </a:p>
          <a:p>
            <a:r>
              <a:rPr lang="en-US" sz="2400" dirty="0">
                <a:solidFill>
                  <a:schemeClr val="bg1"/>
                </a:solidFill>
              </a:rPr>
              <a:t>Assesses three areas: teaching, scholarly activities, service. </a:t>
            </a:r>
          </a:p>
          <a:p>
            <a:pPr lvl="1"/>
            <a:r>
              <a:rPr lang="en-US" sz="2100" dirty="0">
                <a:solidFill>
                  <a:schemeClr val="bg1"/>
                </a:solidFill>
              </a:rPr>
              <a:t>Please note that lecturers are not expected to produce scholarly work, an therefore, discussion of scholarly activities is optional for those in lecturer positions.</a:t>
            </a:r>
          </a:p>
          <a:p>
            <a:r>
              <a:rPr lang="en-US" sz="2400" dirty="0">
                <a:solidFill>
                  <a:schemeClr val="bg1"/>
                </a:solidFill>
              </a:rPr>
              <a:t>Showcases individual success in relation to success of department and college.</a:t>
            </a:r>
          </a:p>
          <a:p>
            <a:r>
              <a:rPr lang="en-US" sz="2400" dirty="0">
                <a:solidFill>
                  <a:schemeClr val="bg1"/>
                </a:solidFill>
              </a:rPr>
              <a:t>Reflects on values, philosophy, and intellectual interests that inform teaching and scholarship.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For further guidance, consult the</a:t>
            </a:r>
            <a:r>
              <a:rPr lang="en-US" sz="2400" b="1" i="1" dirty="0">
                <a:solidFill>
                  <a:schemeClr val="bg1"/>
                </a:solidFill>
              </a:rPr>
              <a:t> Faculty Personnel Process Guidelines</a:t>
            </a:r>
            <a:r>
              <a:rPr lang="en-US" sz="2400" b="1" dirty="0">
                <a:solidFill>
                  <a:schemeClr val="bg1"/>
                </a:solidFill>
              </a:rPr>
              <a:t>, Section I.C.9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29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 fontScale="90000"/>
          </a:bodyPr>
          <a:lstStyle/>
          <a:p>
            <a:r>
              <a:rPr lang="en-US">
                <a:solidFill>
                  <a:schemeClr val="bg2"/>
                </a:solidFill>
              </a:rPr>
              <a:t>Who is the Audience for an </a:t>
            </a:r>
            <a:r>
              <a:rPr lang="en-US" err="1">
                <a:solidFill>
                  <a:schemeClr val="bg2"/>
                </a:solidFill>
              </a:rPr>
              <a:t>ePARSE</a:t>
            </a:r>
            <a:r>
              <a:rPr lang="en-US">
                <a:solidFill>
                  <a:schemeClr val="bg2"/>
                </a:solidFill>
              </a:rPr>
              <a:t> Self-Evaluation?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11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04760" y="1652813"/>
            <a:ext cx="10233800" cy="4657499"/>
          </a:xfrm>
        </p:spPr>
        <p:txBody>
          <a:bodyPr vert="horz" lIns="91440" tIns="45720" rIns="91440" bIns="45720" anchor="t">
            <a:noAutofit/>
          </a:bodyPr>
          <a:lstStyle/>
          <a:p>
            <a:pPr lvl="0"/>
            <a:endParaRPr lang="en-US" sz="2400" dirty="0">
              <a:solidFill>
                <a:schemeClr val="bg1"/>
              </a:solidFill>
            </a:endParaRPr>
          </a:p>
          <a:p>
            <a:pPr marL="457200" lvl="1" indent="-457200">
              <a:lnSpc>
                <a:spcPct val="90000"/>
              </a:lnSpc>
              <a:spcAft>
                <a:spcPts val="500"/>
              </a:spcAft>
              <a:buClr>
                <a:srgbClr val="94B6D2"/>
              </a:buClr>
              <a:buFont typeface="Wingdings" pitchFamily="2" charset="2"/>
              <a:buChar char="q"/>
            </a:pPr>
            <a:r>
              <a:rPr lang="en-US" sz="2800" dirty="0">
                <a:solidFill>
                  <a:schemeClr val="bg1"/>
                </a:solidFill>
              </a:rPr>
              <a:t>Department Appointments Committee </a:t>
            </a:r>
          </a:p>
          <a:p>
            <a:pPr marL="457200" lvl="1" indent="-457200">
              <a:lnSpc>
                <a:spcPct val="90000"/>
              </a:lnSpc>
              <a:spcAft>
                <a:spcPts val="500"/>
              </a:spcAft>
              <a:buFont typeface="Wingdings" pitchFamily="2" charset="2"/>
              <a:buChar char="q"/>
            </a:pPr>
            <a:r>
              <a:rPr lang="en-US" sz="2800" dirty="0">
                <a:solidFill>
                  <a:schemeClr val="bg1"/>
                </a:solidFill>
              </a:rPr>
              <a:t>P&amp;B Review Committees (pre-tenure, multidisciplinary faculty)</a:t>
            </a:r>
          </a:p>
          <a:p>
            <a:pPr marL="457200" lvl="1" indent="-457200">
              <a:lnSpc>
                <a:spcPct val="90000"/>
              </a:lnSpc>
              <a:spcAft>
                <a:spcPts val="500"/>
              </a:spcAft>
              <a:buFont typeface="Wingdings" pitchFamily="2" charset="2"/>
              <a:buChar char="q"/>
            </a:pPr>
            <a:r>
              <a:rPr lang="en-US" sz="2800" dirty="0">
                <a:solidFill>
                  <a:schemeClr val="bg1"/>
                </a:solidFill>
              </a:rPr>
              <a:t>College Promotion Committees (multidisciplinary faculty group)</a:t>
            </a:r>
          </a:p>
          <a:p>
            <a:pPr marL="0" lvl="1" indent="0">
              <a:lnSpc>
                <a:spcPct val="90000"/>
              </a:lnSpc>
              <a:spcAft>
                <a:spcPts val="500"/>
              </a:spcAft>
              <a:buNone/>
            </a:pPr>
            <a:endParaRPr lang="en-US" sz="2800" u="sng" dirty="0">
              <a:solidFill>
                <a:schemeClr val="bg1"/>
              </a:solidFill>
            </a:endParaRPr>
          </a:p>
          <a:p>
            <a:pPr marL="0" lvl="1" indent="0">
              <a:lnSpc>
                <a:spcPct val="90000"/>
              </a:lnSpc>
              <a:spcAft>
                <a:spcPts val="50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Keep these audiences in mind and do the following:</a:t>
            </a:r>
          </a:p>
          <a:p>
            <a:pPr marL="457200" lvl="1" indent="-457200">
              <a:lnSpc>
                <a:spcPct val="90000"/>
              </a:lnSpc>
              <a:spcAft>
                <a:spcPts val="500"/>
              </a:spcAft>
              <a:buFont typeface="Wingdings" pitchFamily="2" charset="2"/>
              <a:buChar char="q"/>
            </a:pPr>
            <a:r>
              <a:rPr lang="en-US" sz="2800" dirty="0">
                <a:solidFill>
                  <a:schemeClr val="bg1"/>
                </a:solidFill>
              </a:rPr>
              <a:t>Contextualize your work</a:t>
            </a:r>
          </a:p>
          <a:p>
            <a:pPr marL="457200" lvl="1" indent="-457200">
              <a:lnSpc>
                <a:spcPct val="90000"/>
              </a:lnSpc>
              <a:spcAft>
                <a:spcPts val="500"/>
              </a:spcAft>
              <a:buFont typeface="Wingdings" pitchFamily="2" charset="2"/>
              <a:buChar char="q"/>
            </a:pPr>
            <a:r>
              <a:rPr lang="en-US" sz="2800" dirty="0">
                <a:solidFill>
                  <a:schemeClr val="bg1"/>
                </a:solidFill>
              </a:rPr>
              <a:t>Make sure a non-expert can understand the importance and relevance of your contributions</a:t>
            </a:r>
          </a:p>
        </p:txBody>
      </p:sp>
    </p:spTree>
    <p:extLst>
      <p:ext uri="{BB962C8B-B14F-4D97-AF65-F5344CB8AC3E}">
        <p14:creationId xmlns:p14="http://schemas.microsoft.com/office/powerpoint/2010/main" val="136319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Write for a College-Wide Audience 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12</a:t>
            </a:fld>
            <a:endParaRPr lang="en-US" sz="340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58649C-C5CB-0243-BF19-5C870E0C248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chemeClr val="bg1"/>
                </a:solidFill>
              </a:rPr>
              <a:t>To better contextualize your individual accomplishments within your department and the college, familiarize yourself with:</a:t>
            </a: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Your Department’s goals and targets </a:t>
            </a:r>
          </a:p>
          <a:p>
            <a:r>
              <a:rPr lang="en-US">
                <a:solidFill>
                  <a:schemeClr val="bg1"/>
                </a:solidFill>
              </a:rPr>
              <a:t>Your school’s objectives</a:t>
            </a:r>
          </a:p>
          <a:p>
            <a:r>
              <a:rPr lang="en-US">
                <a:solidFill>
                  <a:schemeClr val="bg1"/>
                </a:solidFill>
              </a:rPr>
              <a:t>The College’s Mission Statement </a:t>
            </a: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900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CITY TECH’S MISSION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13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6864" y="1747511"/>
            <a:ext cx="10282936" cy="4380239"/>
          </a:xfrm>
          <a:ln w="28575" cmpd="thinThick">
            <a:solidFill>
              <a:schemeClr val="accent1"/>
            </a:solidFill>
          </a:ln>
        </p:spPr>
        <p:txBody>
          <a:bodyPr vert="horz" lIns="91440" tIns="45720" rIns="91440" bIns="45720" anchor="t">
            <a:noAutofit/>
          </a:bodyPr>
          <a:lstStyle/>
          <a:p>
            <a:pPr marL="0" indent="0" algn="just">
              <a:buNone/>
            </a:pPr>
            <a:endParaRPr lang="en-US" sz="2400"/>
          </a:p>
          <a:p>
            <a:pPr marL="0" indent="0" algn="just">
              <a:buNone/>
            </a:pPr>
            <a:r>
              <a:rPr lang="en-US" sz="2400" dirty="0"/>
              <a:t>New York City College of Technology is a </a:t>
            </a:r>
            <a:r>
              <a:rPr lang="en-US" sz="2400" dirty="0">
                <a:solidFill>
                  <a:schemeClr val="bg1"/>
                </a:solidFill>
              </a:rPr>
              <a:t>baccalaureate and associate degree-granting institution </a:t>
            </a:r>
            <a:r>
              <a:rPr lang="en-US" sz="2400" dirty="0"/>
              <a:t>committed to providing broad access to high quality technological and professional education for a diverse urban population. City Tech’s distinctive </a:t>
            </a:r>
            <a:r>
              <a:rPr lang="en-US" sz="2400" dirty="0">
                <a:solidFill>
                  <a:schemeClr val="bg1"/>
                </a:solidFill>
              </a:rPr>
              <a:t>emphasis on applied skills and place-based learning </a:t>
            </a:r>
            <a:r>
              <a:rPr lang="en-US" sz="2400" dirty="0"/>
              <a:t>built upon a vibrant general education foundation equips students with both problem-solving skills and an understanding of the social contexts of technology that make its graduates competitive. A </a:t>
            </a:r>
            <a:r>
              <a:rPr lang="en-US" sz="2400" dirty="0">
                <a:solidFill>
                  <a:schemeClr val="bg1"/>
                </a:solidFill>
              </a:rPr>
              <a:t>multi-disciplinary approach and creative collaboration </a:t>
            </a:r>
            <a:r>
              <a:rPr lang="en-US" sz="2400" dirty="0"/>
              <a:t>are hallmarks of the academic programs. As a community City Tech nurtures an atmosphere of inclusion, respect, and open-mindedness in which all members can flourish. </a:t>
            </a:r>
          </a:p>
          <a:p>
            <a:pPr marL="0" lvl="0" indent="0">
              <a:buNone/>
            </a:pPr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305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>
                <a:solidFill>
                  <a:schemeClr val="bg2"/>
                </a:solidFill>
              </a:rPr>
              <a:t>Exercise 1: Getting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 lnSpcReduction="10000"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None/>
            </a:pPr>
            <a:r>
              <a:rPr lang="en-US" sz="33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Prompt:</a:t>
            </a:r>
            <a:r>
              <a:rPr lang="en-US" sz="3300" b="1">
                <a:solidFill>
                  <a:schemeClr val="bg1"/>
                </a:solidFill>
              </a:rPr>
              <a:t> </a:t>
            </a:r>
            <a:r>
              <a:rPr lang="en-US" sz="3300">
                <a:solidFill>
                  <a:schemeClr val="bg1"/>
                </a:solidFill>
              </a:rPr>
              <a:t>You meet Dr. Davidson at a party. She is a professor in a discipline different from your own at St. </a:t>
            </a:r>
            <a:r>
              <a:rPr lang="en-US" sz="3300" err="1">
                <a:solidFill>
                  <a:schemeClr val="bg1"/>
                </a:solidFill>
              </a:rPr>
              <a:t>Lovelet</a:t>
            </a:r>
            <a:r>
              <a:rPr lang="en-US" sz="3300">
                <a:solidFill>
                  <a:schemeClr val="bg1"/>
                </a:solidFill>
              </a:rPr>
              <a:t> University and is interested in your career at City Tech. How would you respond if she asked you to tell her about your favorite part of being a professor at City Tech?</a:t>
            </a: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None/>
            </a:pPr>
            <a:endParaRPr lang="en-US" sz="330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None/>
            </a:pPr>
            <a:r>
              <a:rPr lang="en-US" sz="33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Exercise:</a:t>
            </a:r>
            <a:r>
              <a:rPr lang="en-US" sz="3300" b="1">
                <a:solidFill>
                  <a:schemeClr val="bg1"/>
                </a:solidFill>
              </a:rPr>
              <a:t> </a:t>
            </a:r>
            <a:r>
              <a:rPr lang="en-US" sz="3300">
                <a:solidFill>
                  <a:schemeClr val="bg1"/>
                </a:solidFill>
              </a:rPr>
              <a:t>Write for 3 to 5 minutes non-stop what comes to mind in answering the prompt. Be mindful that Dr. Davidson is not in your field. </a:t>
            </a: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None/>
            </a:pPr>
            <a:endParaRPr lang="en-US" sz="3300">
              <a:solidFill>
                <a:schemeClr val="bg1"/>
              </a:solidFill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3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3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>
                <a:solidFill>
                  <a:schemeClr val="bg2"/>
                </a:solidFill>
              </a:rPr>
              <a:t>Exercise 1: 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None/>
            </a:pPr>
            <a:r>
              <a:rPr lang="en-US" sz="3300">
                <a:solidFill>
                  <a:schemeClr val="bg1"/>
                </a:solidFill>
              </a:rPr>
              <a:t>The exercise you just did is known as freewriting. It is the first step in creating an outline that will support writing a draft, and eventually your </a:t>
            </a:r>
            <a:r>
              <a:rPr lang="en-US" sz="3300" err="1">
                <a:solidFill>
                  <a:schemeClr val="bg1"/>
                </a:solidFill>
              </a:rPr>
              <a:t>ePARSE</a:t>
            </a:r>
            <a:r>
              <a:rPr lang="en-US" sz="3300">
                <a:solidFill>
                  <a:schemeClr val="bg1"/>
                </a:solidFill>
              </a:rPr>
              <a:t> self-evaluation. </a:t>
            </a: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3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3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B51994E7-3C70-CF44-9FC3-F8D43D15CAE7}"/>
              </a:ext>
            </a:extLst>
          </p:cNvPr>
          <p:cNvSpPr/>
          <p:nvPr/>
        </p:nvSpPr>
        <p:spPr>
          <a:xfrm>
            <a:off x="3837472" y="4337923"/>
            <a:ext cx="525865" cy="39177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C08B69-66B4-A242-AA36-28673F83502E}"/>
              </a:ext>
            </a:extLst>
          </p:cNvPr>
          <p:cNvSpPr txBox="1"/>
          <p:nvPr/>
        </p:nvSpPr>
        <p:spPr>
          <a:xfrm>
            <a:off x="4465825" y="4278187"/>
            <a:ext cx="2029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Outline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CCB47AFA-292F-E842-9BC8-CB7B27E3D136}"/>
              </a:ext>
            </a:extLst>
          </p:cNvPr>
          <p:cNvSpPr/>
          <p:nvPr/>
        </p:nvSpPr>
        <p:spPr>
          <a:xfrm>
            <a:off x="5600634" y="4337923"/>
            <a:ext cx="525865" cy="39177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BE4176-D1FA-2F4C-BC5E-C4CA91C08310}"/>
              </a:ext>
            </a:extLst>
          </p:cNvPr>
          <p:cNvSpPr txBox="1"/>
          <p:nvPr/>
        </p:nvSpPr>
        <p:spPr>
          <a:xfrm>
            <a:off x="816864" y="4305458"/>
            <a:ext cx="3280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err="1">
                <a:solidFill>
                  <a:schemeClr val="bg1"/>
                </a:solidFill>
              </a:rPr>
              <a:t>Freewrite</a:t>
            </a:r>
            <a:r>
              <a:rPr lang="en-US" sz="2400" b="1">
                <a:solidFill>
                  <a:schemeClr val="bg1"/>
                </a:solidFill>
              </a:rPr>
              <a:t> (low stakes)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00C8B8-26D2-9442-BDAD-AD3698BA3392}"/>
              </a:ext>
            </a:extLst>
          </p:cNvPr>
          <p:cNvSpPr txBox="1"/>
          <p:nvPr/>
        </p:nvSpPr>
        <p:spPr>
          <a:xfrm>
            <a:off x="6174706" y="4302979"/>
            <a:ext cx="2029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Draft</a:t>
            </a:r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4599407B-B565-F241-90FA-2C7A9A75338A}"/>
              </a:ext>
            </a:extLst>
          </p:cNvPr>
          <p:cNvSpPr/>
          <p:nvPr/>
        </p:nvSpPr>
        <p:spPr>
          <a:xfrm>
            <a:off x="7118718" y="4337923"/>
            <a:ext cx="525865" cy="39177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0E7A47-1AEB-5B46-87B9-BA3B50163ED8}"/>
              </a:ext>
            </a:extLst>
          </p:cNvPr>
          <p:cNvSpPr txBox="1"/>
          <p:nvPr/>
        </p:nvSpPr>
        <p:spPr>
          <a:xfrm>
            <a:off x="7721021" y="4337923"/>
            <a:ext cx="393865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Self-Evaluation (high stakes)</a:t>
            </a:r>
          </a:p>
        </p:txBody>
      </p:sp>
    </p:spTree>
    <p:extLst>
      <p:ext uri="{BB962C8B-B14F-4D97-AF65-F5344CB8AC3E}">
        <p14:creationId xmlns:p14="http://schemas.microsoft.com/office/powerpoint/2010/main" val="58591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/>
      <p:bldP spid="11" grpId="0" animBg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Autofit/>
          </a:bodyPr>
          <a:lstStyle/>
          <a:p>
            <a:r>
              <a:rPr lang="en-US">
                <a:solidFill>
                  <a:schemeClr val="accent4"/>
                </a:solidFill>
              </a:rPr>
              <a:t>A Plan for your Self-Evaluation draft</a:t>
            </a:r>
            <a:endParaRPr lang="en-US" sz="440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None/>
            </a:pPr>
            <a:r>
              <a:rPr lang="en-US" sz="3300" dirty="0">
                <a:solidFill>
                  <a:schemeClr val="bg1"/>
                </a:solidFill>
              </a:rPr>
              <a:t>1. Three areas to synthesize: </a:t>
            </a:r>
            <a:endParaRPr lang="en-US" dirty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chemeClr val="bg1"/>
                </a:solidFill>
              </a:rPr>
              <a:t>Teaching</a:t>
            </a:r>
          </a:p>
          <a:p>
            <a:pPr lvl="1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chemeClr val="bg1"/>
                </a:solidFill>
              </a:rPr>
              <a:t>Scholarly activity (optional for lecturers)</a:t>
            </a:r>
          </a:p>
          <a:p>
            <a:pPr lvl="1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chemeClr val="bg1"/>
                </a:solidFill>
              </a:rPr>
              <a:t>Service</a:t>
            </a:r>
            <a:endParaRPr lang="en-US" dirty="0"/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None/>
            </a:pPr>
            <a:r>
              <a:rPr lang="en-US" sz="3300" dirty="0">
                <a:solidFill>
                  <a:schemeClr val="bg1"/>
                </a:solidFill>
              </a:rPr>
              <a:t>2. </a:t>
            </a:r>
            <a:r>
              <a:rPr lang="en-US" sz="3300" dirty="0">
                <a:solidFill>
                  <a:schemeClr val="bg1"/>
                </a:solidFill>
                <a:ea typeface="+mn-lt"/>
                <a:cs typeface="+mn-lt"/>
              </a:rPr>
              <a:t>Synthesis:  through-line / unifying theme </a:t>
            </a: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None/>
            </a:pPr>
            <a:endParaRPr lang="en-US" sz="33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algn="ctr">
              <a:defRPr/>
            </a:pPr>
            <a:fld id="{6D22F896-40B5-4ADD-8801-0D06FADFA095}" type="slidenum">
              <a:rPr lang="en-US" sz="3400" b="1" smtClean="0">
                <a:solidFill>
                  <a:srgbClr val="FFFFFF"/>
                </a:solidFill>
              </a:rPr>
              <a:pPr algn="ctr">
                <a:defRPr/>
              </a:pPr>
              <a:t>16</a:t>
            </a:fld>
            <a:endParaRPr lang="en-US" sz="3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98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Autofit/>
          </a:bodyPr>
          <a:lstStyle/>
          <a:p>
            <a:r>
              <a:rPr lang="en-US">
                <a:solidFill>
                  <a:schemeClr val="accent4"/>
                </a:solidFill>
              </a:rPr>
              <a:t>A Plan for your Self-Evaluation draft</a:t>
            </a:r>
            <a:endParaRPr lang="en-US" sz="440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r>
              <a:rPr lang="en-US" sz="3300">
                <a:solidFill>
                  <a:schemeClr val="bg1"/>
                </a:solidFill>
                <a:ea typeface="+mn-lt"/>
                <a:cs typeface="+mn-lt"/>
              </a:rPr>
              <a:t>3. Your story as opposed to a list of achievements</a:t>
            </a:r>
            <a:endParaRPr lang="en-US"/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None/>
            </a:pPr>
            <a:r>
              <a:rPr lang="en-US" sz="3300">
                <a:solidFill>
                  <a:schemeClr val="bg1"/>
                </a:solidFill>
              </a:rPr>
              <a:t>4. Three contexts to consider: </a:t>
            </a:r>
          </a:p>
          <a:p>
            <a:pPr lvl="1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000">
                <a:solidFill>
                  <a:schemeClr val="bg1"/>
                </a:solidFill>
              </a:rPr>
              <a:t>Individual goals</a:t>
            </a:r>
          </a:p>
          <a:p>
            <a:pPr lvl="1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000">
                <a:solidFill>
                  <a:schemeClr val="bg1"/>
                </a:solidFill>
              </a:rPr>
              <a:t>Departmental goals</a:t>
            </a:r>
          </a:p>
          <a:p>
            <a:pPr lvl="1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000">
                <a:solidFill>
                  <a:schemeClr val="bg1"/>
                </a:solidFill>
              </a:rPr>
              <a:t>College- and/or University-wide goals</a:t>
            </a: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None/>
            </a:pPr>
            <a:r>
              <a:rPr lang="en-US" sz="3300">
                <a:solidFill>
                  <a:schemeClr val="bg1"/>
                </a:solidFill>
              </a:rPr>
              <a:t>5. Future goals in the three areas</a:t>
            </a:r>
            <a:endParaRPr lang="en-US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None/>
            </a:pPr>
            <a:endParaRPr lang="en-US" sz="3300">
              <a:solidFill>
                <a:schemeClr val="bg1"/>
              </a:solidFill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algn="ctr">
              <a:defRPr/>
            </a:pPr>
            <a:fld id="{6D22F896-40B5-4ADD-8801-0D06FADFA095}" type="slidenum">
              <a:rPr lang="en-US" sz="3400" b="1" smtClean="0">
                <a:solidFill>
                  <a:srgbClr val="FFFFFF"/>
                </a:solidFill>
              </a:rPr>
              <a:pPr algn="ctr">
                <a:defRPr/>
              </a:pPr>
              <a:t>17</a:t>
            </a:fld>
            <a:endParaRPr lang="en-US" sz="3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2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Working Towards your 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18</a:t>
            </a:fld>
            <a:endParaRPr lang="en-US" sz="340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738DCF-C3F9-7240-86F3-B6F2C349B9A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2196548"/>
            <a:ext cx="10871200" cy="4495800"/>
          </a:xfrm>
        </p:spPr>
        <p:txBody>
          <a:bodyPr vert="horz" lIns="91440" tIns="45720" rIns="91440" bIns="45720" anchor="t">
            <a:normAutofit/>
          </a:bodyPr>
          <a:lstStyle/>
          <a:p>
            <a:pPr>
              <a:buClr>
                <a:srgbClr val="DD8047"/>
              </a:buClr>
            </a:pPr>
            <a:r>
              <a:rPr lang="en-US">
                <a:solidFill>
                  <a:schemeClr val="bg1"/>
                </a:solidFill>
              </a:rPr>
              <a:t>In the next section, we will guide you through a series of exercises to get you as close as possible to an outline and a rough draft of your self-evaluation.</a:t>
            </a:r>
          </a:p>
          <a:p>
            <a:pPr>
              <a:buClr>
                <a:srgbClr val="DD8047"/>
              </a:buClr>
            </a:pPr>
            <a:r>
              <a:rPr lang="en-US">
                <a:solidFill>
                  <a:schemeClr val="bg1"/>
                </a:solidFill>
              </a:rPr>
              <a:t>First, we will invite you to focus on teaching, scholarly activities, and service under each of the following contexts: individual, departmental, college, and university.</a:t>
            </a:r>
          </a:p>
          <a:p>
            <a:pPr lvl="0">
              <a:buClr>
                <a:srgbClr val="DD8047"/>
              </a:buClr>
            </a:pPr>
            <a:r>
              <a:rPr lang="en-US">
                <a:solidFill>
                  <a:schemeClr val="bg1"/>
                </a:solidFill>
              </a:rPr>
              <a:t>Next, we will invite you to look for a </a:t>
            </a:r>
            <a:r>
              <a:rPr lang="en-US">
                <a:solidFill>
                  <a:schemeClr val="accent4"/>
                </a:solidFill>
              </a:rPr>
              <a:t>unifying theme</a:t>
            </a:r>
            <a:r>
              <a:rPr lang="en-US">
                <a:solidFill>
                  <a:schemeClr val="bg1"/>
                </a:solidFill>
              </a:rPr>
              <a:t> to tell your unique story and how it connects to the success of your department and of City Tech.</a:t>
            </a:r>
          </a:p>
        </p:txBody>
      </p:sp>
    </p:spTree>
    <p:extLst>
      <p:ext uri="{BB962C8B-B14F-4D97-AF65-F5344CB8AC3E}">
        <p14:creationId xmlns:p14="http://schemas.microsoft.com/office/powerpoint/2010/main" val="300635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5850" y="1243299"/>
            <a:ext cx="8567057" cy="2130490"/>
          </a:xfrm>
        </p:spPr>
        <p:txBody>
          <a:bodyPr vert="horz" lIns="91440" tIns="45720" rIns="91440" bIns="45720" anchor="b">
            <a:noAutofit/>
          </a:bodyPr>
          <a:lstStyle/>
          <a:p>
            <a:r>
              <a:rPr lang="en-US" sz="8000" cap="none"/>
              <a:t>Let’s get started!</a:t>
            </a:r>
            <a:endParaRPr lang="en-US" sz="80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A4D2DB-48C4-4C43-A70B-686F96FF010D}"/>
              </a:ext>
            </a:extLst>
          </p:cNvPr>
          <p:cNvSpPr txBox="1">
            <a:spLocks/>
          </p:cNvSpPr>
          <p:nvPr/>
        </p:nvSpPr>
        <p:spPr>
          <a:xfrm>
            <a:off x="264367" y="3231502"/>
            <a:ext cx="7389845" cy="1007706"/>
          </a:xfrm>
          <a:prstGeom prst="rect">
            <a:avLst/>
          </a:prstGeom>
        </p:spPr>
        <p:txBody>
          <a:bodyPr vert="horz" lIns="91440" tIns="45720" rIns="91440" bIns="4572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endParaRPr lang="en-US" sz="600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D185CE-67DE-BE46-8025-6CFCB8A2573E}"/>
              </a:ext>
            </a:extLst>
          </p:cNvPr>
          <p:cNvSpPr txBox="1">
            <a:spLocks/>
          </p:cNvSpPr>
          <p:nvPr/>
        </p:nvSpPr>
        <p:spPr>
          <a:xfrm>
            <a:off x="2836506" y="3373789"/>
            <a:ext cx="7389845" cy="1007706"/>
          </a:xfrm>
          <a:prstGeom prst="rect">
            <a:avLst/>
          </a:prstGeom>
        </p:spPr>
        <p:txBody>
          <a:bodyPr vert="horz" lIns="91440" tIns="45720" rIns="91440" bIns="4572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endParaRPr lang="en-US" sz="6000"/>
          </a:p>
        </p:txBody>
      </p:sp>
    </p:spTree>
    <p:extLst>
      <p:ext uri="{BB962C8B-B14F-4D97-AF65-F5344CB8AC3E}">
        <p14:creationId xmlns:p14="http://schemas.microsoft.com/office/powerpoint/2010/main" val="336755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Instructions for Getting Started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2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04760" y="1652813"/>
            <a:ext cx="10233800" cy="4657499"/>
          </a:xfrm>
        </p:spPr>
        <p:txBody>
          <a:bodyPr vert="horz" lIns="91440" tIns="45720" rIns="91440" bIns="45720" anchor="t">
            <a:noAutofit/>
          </a:bodyPr>
          <a:lstStyle/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endParaRPr lang="en-US">
              <a:solidFill>
                <a:schemeClr val="bg1"/>
              </a:solidFill>
            </a:endParaRPr>
          </a:p>
          <a:p>
            <a:pPr marL="457200" lvl="1" indent="-45720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</a:pPr>
            <a:r>
              <a:rPr lang="en-US">
                <a:solidFill>
                  <a:schemeClr val="bg1"/>
                </a:solidFill>
              </a:rPr>
              <a:t>For optimal experience, use Presenter View while going through the slides as some are animated.</a:t>
            </a:r>
          </a:p>
          <a:p>
            <a:pPr marL="457200" lvl="1" indent="-45720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</a:pPr>
            <a:r>
              <a:rPr lang="en-US">
                <a:solidFill>
                  <a:schemeClr val="bg1"/>
                </a:solidFill>
              </a:rPr>
              <a:t>Have a pen and paper ready or a word processor to go through the exercises, take some notes, and jot down questions. </a:t>
            </a:r>
          </a:p>
          <a:p>
            <a:pPr marL="457200" lvl="1" indent="-45720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</a:pPr>
            <a:r>
              <a:rPr lang="en-US">
                <a:solidFill>
                  <a:schemeClr val="bg1"/>
                </a:solidFill>
              </a:rPr>
              <a:t>Underlined words are hyperlinks that can be accessed directly from Presenter View.</a:t>
            </a:r>
          </a:p>
          <a:p>
            <a:pPr marL="0" lvl="1" indent="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endParaRPr lang="en-US">
              <a:solidFill>
                <a:schemeClr val="bg1"/>
              </a:solidFill>
            </a:endParaRP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endParaRPr lang="en-US">
              <a:solidFill>
                <a:schemeClr val="bg1"/>
              </a:solidFill>
            </a:endParaRP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097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653" y="524845"/>
            <a:ext cx="11714997" cy="1828800"/>
          </a:xfrm>
        </p:spPr>
        <p:txBody>
          <a:bodyPr vert="horz" lIns="91440" tIns="45720" rIns="91440" bIns="45720" anchor="b">
            <a:noAutofit/>
          </a:bodyPr>
          <a:lstStyle/>
          <a:p>
            <a:r>
              <a:rPr lang="en-US" sz="400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5546" y="1197003"/>
            <a:ext cx="9943272" cy="2941320"/>
          </a:xfrm>
        </p:spPr>
        <p:txBody>
          <a:bodyPr vert="horz" lIns="91440" tIns="45720" rIns="91440" bIns="45720" anchor="ctr">
            <a:normAutofit/>
          </a:bodyPr>
          <a:lstStyle/>
          <a:p>
            <a:pPr algn="ctr"/>
            <a:r>
              <a:rPr lang="en-US" sz="5400">
                <a:solidFill>
                  <a:schemeClr val="accent4"/>
                </a:solidFill>
              </a:rPr>
              <a:t>1. Teaching </a:t>
            </a:r>
          </a:p>
        </p:txBody>
      </p:sp>
    </p:spTree>
    <p:extLst>
      <p:ext uri="{BB962C8B-B14F-4D97-AF65-F5344CB8AC3E}">
        <p14:creationId xmlns:p14="http://schemas.microsoft.com/office/powerpoint/2010/main" val="1315225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Autofit/>
          </a:bodyPr>
          <a:lstStyle/>
          <a:p>
            <a:r>
              <a:rPr lang="en-US">
                <a:solidFill>
                  <a:schemeClr val="bg2"/>
                </a:solidFill>
              </a:rPr>
              <a:t>Brainstorming: Teaching</a:t>
            </a:r>
            <a:endParaRPr lang="en-US" sz="440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 lnSpcReduction="10000"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rgbClr val="DD8047"/>
              </a:buClr>
              <a:buSzPct val="100000"/>
              <a:buNone/>
            </a:pPr>
            <a:r>
              <a:rPr lang="en-US" sz="3300">
                <a:solidFill>
                  <a:schemeClr val="bg1"/>
                </a:solidFill>
              </a:rPr>
              <a:t>Think about the following questions: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AutoNum type="arabicPeriod"/>
            </a:pPr>
            <a:r>
              <a:rPr lang="en-US" sz="3300">
                <a:solidFill>
                  <a:schemeClr val="bg1"/>
                </a:solidFill>
                <a:ea typeface="+mn-lt"/>
                <a:cs typeface="+mn-lt"/>
              </a:rPr>
              <a:t>What are the teaching accomplishments you are most proud of?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AutoNum type="arabicPeriod"/>
            </a:pPr>
            <a:r>
              <a:rPr lang="en-US" sz="3300">
                <a:solidFill>
                  <a:schemeClr val="bg1"/>
                </a:solidFill>
                <a:ea typeface="+mn-lt"/>
                <a:cs typeface="+mn-lt"/>
              </a:rPr>
              <a:t>How do your successes in teaching contribute to the college’s goals, its mission?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AutoNum type="arabicPeriod"/>
            </a:pPr>
            <a:r>
              <a:rPr lang="en-US" sz="3300">
                <a:solidFill>
                  <a:schemeClr val="bg1"/>
                </a:solidFill>
                <a:ea typeface="+mn-lt"/>
                <a:cs typeface="+mn-lt"/>
              </a:rPr>
              <a:t>Is there an overarching theme to your teaching?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AutoNum type="arabicPeriod"/>
            </a:pPr>
            <a:r>
              <a:rPr lang="en-US" sz="3300">
                <a:solidFill>
                  <a:schemeClr val="bg1"/>
                </a:solidFill>
                <a:ea typeface="+mn-lt"/>
                <a:cs typeface="+mn-lt"/>
              </a:rPr>
              <a:t>What are your f</a:t>
            </a:r>
            <a:r>
              <a:rPr lang="en-US" sz="3000">
                <a:solidFill>
                  <a:schemeClr val="bg1"/>
                </a:solidFill>
                <a:ea typeface="+mn-lt"/>
                <a:cs typeface="+mn-lt"/>
              </a:rPr>
              <a:t>uture</a:t>
            </a:r>
            <a:r>
              <a:rPr lang="en-US" sz="3000">
                <a:solidFill>
                  <a:schemeClr val="bg1"/>
                </a:solidFill>
              </a:rPr>
              <a:t> goals in teaching (courses, pedagogy, technology)?</a:t>
            </a:r>
            <a:endParaRPr lang="en-US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None/>
            </a:pPr>
            <a:endParaRPr lang="en-US" sz="3300">
              <a:solidFill>
                <a:schemeClr val="bg1"/>
              </a:solidFill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algn="ctr">
              <a:defRPr/>
            </a:pPr>
            <a:fld id="{6D22F896-40B5-4ADD-8801-0D06FADFA095}" type="slidenum">
              <a:rPr lang="en-US" sz="3400" b="1" smtClean="0">
                <a:solidFill>
                  <a:srgbClr val="FFFFFF"/>
                </a:solidFill>
              </a:rPr>
              <a:pPr algn="ctr">
                <a:defRPr/>
              </a:pPr>
              <a:t>21</a:t>
            </a:fld>
            <a:endParaRPr lang="en-US" sz="3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074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Autofit/>
          </a:bodyPr>
          <a:lstStyle/>
          <a:p>
            <a:r>
              <a:rPr lang="en-US">
                <a:solidFill>
                  <a:schemeClr val="bg2"/>
                </a:solidFill>
              </a:rPr>
              <a:t>Exercise: Write about your Teaching</a:t>
            </a:r>
            <a:endParaRPr lang="en-US" sz="440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3300">
                <a:solidFill>
                  <a:schemeClr val="bg1"/>
                </a:solidFill>
                <a:ea typeface="+mn-lt"/>
                <a:cs typeface="+mn-lt"/>
              </a:rPr>
              <a:t>Write down your thoughts from the Brainstorming slide. </a:t>
            </a:r>
            <a:endParaRPr lang="en-US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n-US" sz="330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3300">
                <a:solidFill>
                  <a:schemeClr val="bg1"/>
                </a:solidFill>
                <a:ea typeface="+mn-lt"/>
                <a:cs typeface="+mn-lt"/>
              </a:rPr>
              <a:t>Revise what you wrote. When doing so, check to see if you considered the following:</a:t>
            </a:r>
            <a:endParaRPr lang="en-US" err="1">
              <a:solidFill>
                <a:schemeClr val="bg1"/>
              </a:solidFill>
            </a:endParaRPr>
          </a:p>
          <a:p>
            <a:pPr marL="880110" lvl="1" indent="-514350">
              <a:buAutoNum type="arabicPeriod"/>
            </a:pPr>
            <a:r>
              <a:rPr lang="en-US" sz="3000">
                <a:solidFill>
                  <a:schemeClr val="accent2"/>
                </a:solidFill>
                <a:ea typeface="+mn-lt"/>
                <a:cs typeface="+mn-lt"/>
              </a:rPr>
              <a:t>Your audience:</a:t>
            </a:r>
            <a:r>
              <a:rPr lang="en-US" sz="3000">
                <a:solidFill>
                  <a:schemeClr val="bg1"/>
                </a:solidFill>
                <a:ea typeface="+mn-lt"/>
                <a:cs typeface="+mn-lt"/>
              </a:rPr>
              <a:t> faculty outside of your department may need clarification for acronyms or other terms that may be exclusive to your discipline. </a:t>
            </a:r>
          </a:p>
          <a:p>
            <a:pPr marL="880110" lvl="1" indent="-514350">
              <a:buAutoNum type="arabicPeriod"/>
            </a:pPr>
            <a:r>
              <a:rPr lang="en-US" sz="3000">
                <a:solidFill>
                  <a:schemeClr val="accent2"/>
                </a:solidFill>
                <a:ea typeface="+mn-lt"/>
                <a:cs typeface="+mn-lt"/>
              </a:rPr>
              <a:t>Three contexts: </a:t>
            </a:r>
            <a:r>
              <a:rPr lang="en-US" sz="2700">
                <a:solidFill>
                  <a:schemeClr val="bg1"/>
                </a:solidFill>
              </a:rPr>
              <a:t>Individual goals, Department goals, College/University goals.</a:t>
            </a:r>
          </a:p>
          <a:p>
            <a:pPr>
              <a:buNone/>
            </a:pPr>
            <a:endParaRPr lang="en-US" sz="3300">
              <a:solidFill>
                <a:schemeClr val="bg1"/>
              </a:solidFill>
            </a:endParaRPr>
          </a:p>
          <a:p>
            <a:pPr>
              <a:buNone/>
            </a:pPr>
            <a:endParaRPr lang="en-US" sz="3300">
              <a:solidFill>
                <a:schemeClr val="bg1"/>
              </a:solidFill>
              <a:ea typeface="+mn-lt"/>
              <a:cs typeface="+mn-lt"/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3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3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5905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653" y="524845"/>
            <a:ext cx="11714997" cy="1828800"/>
          </a:xfrm>
        </p:spPr>
        <p:txBody>
          <a:bodyPr vert="horz" lIns="91440" tIns="45720" rIns="91440" bIns="45720" anchor="b">
            <a:noAutofit/>
          </a:bodyPr>
          <a:lstStyle/>
          <a:p>
            <a:r>
              <a:rPr lang="en-US" sz="400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5546" y="1197003"/>
            <a:ext cx="9943272" cy="2941320"/>
          </a:xfrm>
        </p:spPr>
        <p:txBody>
          <a:bodyPr vert="horz" lIns="91440" tIns="45720" rIns="91440" bIns="45720" anchor="ctr">
            <a:normAutofit/>
          </a:bodyPr>
          <a:lstStyle/>
          <a:p>
            <a:pPr algn="ctr"/>
            <a:r>
              <a:rPr lang="en-US" sz="5400">
                <a:solidFill>
                  <a:schemeClr val="accent4"/>
                </a:solidFill>
              </a:rPr>
              <a:t>2. Scholarly Activities </a:t>
            </a:r>
          </a:p>
        </p:txBody>
      </p:sp>
    </p:spTree>
    <p:extLst>
      <p:ext uri="{BB962C8B-B14F-4D97-AF65-F5344CB8AC3E}">
        <p14:creationId xmlns:p14="http://schemas.microsoft.com/office/powerpoint/2010/main" val="365368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>
                <a:solidFill>
                  <a:schemeClr val="bg2"/>
                </a:solidFill>
              </a:rPr>
              <a:t>Brainstorming: Scholarly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 lnSpcReduction="10000"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r>
              <a:rPr lang="en-US" sz="3300" dirty="0">
                <a:solidFill>
                  <a:schemeClr val="bg1"/>
                </a:solidFill>
              </a:rPr>
              <a:t>Think about the following questions: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AutoNum type="arabicPeriod"/>
            </a:pPr>
            <a:r>
              <a:rPr lang="en-US" sz="3300" dirty="0">
                <a:solidFill>
                  <a:schemeClr val="bg1"/>
                </a:solidFill>
              </a:rPr>
              <a:t>What are the scholarly accomplishments you are most proud of?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AutoNum type="arabicPeriod"/>
            </a:pPr>
            <a:r>
              <a:rPr lang="en-US" sz="3300" dirty="0">
                <a:solidFill>
                  <a:schemeClr val="bg1"/>
                </a:solidFill>
              </a:rPr>
              <a:t>How do your accomplishments contribute to the college’s goals, its mission?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AutoNum type="arabicPeriod"/>
            </a:pPr>
            <a:r>
              <a:rPr lang="en-US" sz="3300" dirty="0">
                <a:solidFill>
                  <a:schemeClr val="bg1"/>
                </a:solidFill>
              </a:rPr>
              <a:t>Is there a unifying theme to your body of work?</a:t>
            </a: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r>
              <a:rPr lang="en-US" sz="2000" dirty="0">
                <a:solidFill>
                  <a:schemeClr val="bg1"/>
                </a:solidFill>
              </a:rPr>
              <a:t>Note: please remember that discussion </a:t>
            </a:r>
            <a:r>
              <a:rPr lang="en-US" sz="2000">
                <a:solidFill>
                  <a:schemeClr val="bg1"/>
                </a:solidFill>
              </a:rPr>
              <a:t>scholarly activities </a:t>
            </a:r>
            <a:r>
              <a:rPr lang="en-US" sz="2000" dirty="0">
                <a:solidFill>
                  <a:schemeClr val="bg1"/>
                </a:solidFill>
              </a:rPr>
              <a:t>is optional for faculty on a lecturer line.</a:t>
            </a: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dirty="0">
              <a:solidFill>
                <a:schemeClr val="bg1"/>
              </a:solidFill>
            </a:endParaRP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3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3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23058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Autofit/>
          </a:bodyPr>
          <a:lstStyle/>
          <a:p>
            <a:r>
              <a:rPr lang="en-US">
                <a:solidFill>
                  <a:schemeClr val="bg2"/>
                </a:solidFill>
              </a:rPr>
              <a:t>Exercise: Write about your Scholarly Activities</a:t>
            </a:r>
            <a:endParaRPr lang="en-US" sz="440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 fontScale="77500" lnSpcReduction="20000"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r>
              <a:rPr lang="en-US" sz="3300" dirty="0">
                <a:solidFill>
                  <a:schemeClr val="bg1"/>
                </a:solidFill>
                <a:ea typeface="+mn-lt"/>
                <a:cs typeface="+mn-lt"/>
              </a:rPr>
              <a:t>Write down your thoughts from the Brainstorming slide. 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endParaRPr lang="en-US" sz="3300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ea typeface="+mn-lt"/>
                <a:cs typeface="+mn-lt"/>
              </a:rPr>
              <a:t>Revise what you wrote. When doing so, check to see if you considered the following:</a:t>
            </a:r>
          </a:p>
          <a:p>
            <a:pPr marL="880110" lvl="1" indent="-514350">
              <a:buAutoNum type="arabicPeriod"/>
            </a:pPr>
            <a:r>
              <a:rPr lang="en-US" sz="3000" dirty="0">
                <a:solidFill>
                  <a:schemeClr val="accent2"/>
                </a:solidFill>
                <a:ea typeface="+mn-lt"/>
                <a:cs typeface="+mn-lt"/>
              </a:rPr>
              <a:t>Your audience:</a:t>
            </a:r>
            <a:r>
              <a:rPr lang="en-US" sz="3000" dirty="0">
                <a:solidFill>
                  <a:schemeClr val="bg1"/>
                </a:solidFill>
                <a:ea typeface="+mn-lt"/>
                <a:cs typeface="+mn-lt"/>
              </a:rPr>
              <a:t>  faculty outside of your department may need clarification for acronyms or other terms that may be exclusive to your discipline. </a:t>
            </a:r>
            <a:r>
              <a:rPr lang="en-US" sz="3000" dirty="0">
                <a:solidFill>
                  <a:schemeClr val="accent4"/>
                </a:solidFill>
              </a:rPr>
              <a:t>Provide them with context for understanding your research accomplishments. For example, why certain journals/ conferences/events in your field are highly regarded.</a:t>
            </a:r>
            <a:endParaRPr lang="en-US" sz="3000" dirty="0">
              <a:solidFill>
                <a:schemeClr val="accent4"/>
              </a:solidFill>
              <a:ea typeface="+mn-lt"/>
              <a:cs typeface="+mn-lt"/>
            </a:endParaRPr>
          </a:p>
          <a:p>
            <a:pPr marL="880110" lvl="1" indent="-514350">
              <a:buAutoNum type="arabicPeriod"/>
            </a:pPr>
            <a:r>
              <a:rPr lang="en-US" sz="3000" dirty="0">
                <a:solidFill>
                  <a:schemeClr val="accent2"/>
                </a:solidFill>
                <a:ea typeface="+mn-lt"/>
                <a:cs typeface="+mn-lt"/>
              </a:rPr>
              <a:t>Three contexts: </a:t>
            </a:r>
            <a:r>
              <a:rPr lang="en-US" sz="2700" dirty="0">
                <a:solidFill>
                  <a:schemeClr val="bg1"/>
                </a:solidFill>
              </a:rPr>
              <a:t>Individual goals, Department goals, College/University goals.</a:t>
            </a:r>
          </a:p>
          <a:p>
            <a:pPr marL="880110" lvl="1" indent="-514350">
              <a:buAutoNum type="arabicPeriod"/>
            </a:pPr>
            <a:endParaRPr lang="en-US" sz="2700" dirty="0">
              <a:solidFill>
                <a:schemeClr val="bg1"/>
              </a:solidFill>
            </a:endParaRPr>
          </a:p>
          <a:p>
            <a:pPr marL="45720" indent="0">
              <a:buNone/>
            </a:pPr>
            <a:r>
              <a:rPr lang="en-US" sz="2600" dirty="0">
                <a:solidFill>
                  <a:schemeClr val="bg1"/>
                </a:solidFill>
              </a:rPr>
              <a:t>Note: please remember that discussing scholarly activities is optional for faculty on a lecturer line</a:t>
            </a:r>
            <a:r>
              <a:rPr lang="en-US" sz="3100" dirty="0">
                <a:solidFill>
                  <a:schemeClr val="bg1"/>
                </a:solidFill>
              </a:rPr>
              <a:t>.</a:t>
            </a:r>
          </a:p>
          <a:p>
            <a:pPr marL="880110" lvl="1" indent="-514350">
              <a:buAutoNum type="arabicPeriod"/>
            </a:pPr>
            <a:endParaRPr lang="en-US" sz="27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sz="3300" dirty="0">
              <a:solidFill>
                <a:schemeClr val="bg1"/>
              </a:solidFill>
              <a:ea typeface="+mn-lt"/>
              <a:cs typeface="+mn-lt"/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3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3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13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653" y="524845"/>
            <a:ext cx="11714997" cy="1828800"/>
          </a:xfrm>
        </p:spPr>
        <p:txBody>
          <a:bodyPr vert="horz" lIns="91440" tIns="45720" rIns="91440" bIns="45720" anchor="b">
            <a:noAutofit/>
          </a:bodyPr>
          <a:lstStyle/>
          <a:p>
            <a:r>
              <a:rPr lang="en-US" sz="400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5546" y="1197003"/>
            <a:ext cx="9943272" cy="2941320"/>
          </a:xfrm>
        </p:spPr>
        <p:txBody>
          <a:bodyPr vert="horz" lIns="91440" tIns="45720" rIns="91440" bIns="45720" anchor="ctr">
            <a:normAutofit/>
          </a:bodyPr>
          <a:lstStyle/>
          <a:p>
            <a:pPr algn="ctr"/>
            <a:r>
              <a:rPr lang="en-US" sz="5400">
                <a:solidFill>
                  <a:schemeClr val="accent4"/>
                </a:solidFill>
              </a:rPr>
              <a:t>3. Service</a:t>
            </a:r>
          </a:p>
        </p:txBody>
      </p:sp>
    </p:spTree>
    <p:extLst>
      <p:ext uri="{BB962C8B-B14F-4D97-AF65-F5344CB8AC3E}">
        <p14:creationId xmlns:p14="http://schemas.microsoft.com/office/powerpoint/2010/main" val="36750551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Autofit/>
          </a:bodyPr>
          <a:lstStyle/>
          <a:p>
            <a:r>
              <a:rPr lang="en-US" sz="4400">
                <a:solidFill>
                  <a:schemeClr val="bg2"/>
                </a:solidFill>
              </a:rPr>
              <a:t>Brainstorming</a:t>
            </a:r>
            <a:r>
              <a:rPr lang="en-US">
                <a:solidFill>
                  <a:schemeClr val="bg2"/>
                </a:solidFill>
              </a:rPr>
              <a:t>: Service</a:t>
            </a:r>
            <a:endParaRPr lang="en-US" sz="440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r>
              <a:rPr lang="en-US" sz="3300">
                <a:solidFill>
                  <a:schemeClr val="bg1"/>
                </a:solidFill>
              </a:rPr>
              <a:t>Think about the following questions: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AutoNum type="arabicPeriod"/>
            </a:pPr>
            <a:r>
              <a:rPr lang="en-US" sz="3300">
                <a:solidFill>
                  <a:schemeClr val="bg1"/>
                </a:solidFill>
              </a:rPr>
              <a:t>What are the main service accomplishments you are most proud of?</a:t>
            </a:r>
            <a:endParaRPr lang="en-US">
              <a:solidFill>
                <a:schemeClr val="bg1"/>
              </a:solidFill>
            </a:endParaRP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AutoNum type="arabicPeriod"/>
            </a:pPr>
            <a:r>
              <a:rPr lang="en-US" sz="3300">
                <a:solidFill>
                  <a:schemeClr val="bg1"/>
                </a:solidFill>
              </a:rPr>
              <a:t>How do your main service accomplishments contribute to the college’s goals, its mission?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AutoNum type="arabicPeriod"/>
            </a:pPr>
            <a:r>
              <a:rPr lang="en-US" sz="3300">
                <a:solidFill>
                  <a:schemeClr val="bg1"/>
                </a:solidFill>
              </a:rPr>
              <a:t>Is there a unifying theme to your service activities?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>
              <a:solidFill>
                <a:schemeClr val="bg1"/>
              </a:solidFill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3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3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50661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Autofit/>
          </a:bodyPr>
          <a:lstStyle/>
          <a:p>
            <a:r>
              <a:rPr lang="en-US">
                <a:solidFill>
                  <a:schemeClr val="bg2"/>
                </a:solidFill>
              </a:rPr>
              <a:t>Exercise: Write about your Service</a:t>
            </a:r>
            <a:endParaRPr lang="en-US" sz="440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3300">
                <a:solidFill>
                  <a:schemeClr val="bg1"/>
                </a:solidFill>
                <a:ea typeface="+mn-lt"/>
                <a:cs typeface="+mn-lt"/>
              </a:rPr>
              <a:t>Write down your thoughts from the Brainstorming slide. </a:t>
            </a:r>
            <a:endParaRPr lang="en-US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30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3300">
                <a:solidFill>
                  <a:schemeClr val="bg1"/>
                </a:solidFill>
                <a:ea typeface="+mn-lt"/>
                <a:cs typeface="+mn-lt"/>
              </a:rPr>
              <a:t>Revise what you wrote. When doing so, check to see if you considered the following:</a:t>
            </a:r>
          </a:p>
          <a:p>
            <a:pPr marL="880110" lvl="1" indent="-514350">
              <a:buAutoNum type="arabicPeriod"/>
            </a:pPr>
            <a:r>
              <a:rPr lang="en-US" sz="3000">
                <a:solidFill>
                  <a:schemeClr val="accent2"/>
                </a:solidFill>
                <a:ea typeface="+mn-lt"/>
                <a:cs typeface="+mn-lt"/>
              </a:rPr>
              <a:t>Your audience:</a:t>
            </a:r>
            <a:r>
              <a:rPr lang="en-US" sz="3000">
                <a:solidFill>
                  <a:schemeClr val="bg1"/>
                </a:solidFill>
                <a:ea typeface="+mn-lt"/>
                <a:cs typeface="+mn-lt"/>
              </a:rPr>
              <a:t> faculty outside of your department may need clarification for acronyms or other terms that may be exclusive to your discipline. </a:t>
            </a:r>
          </a:p>
          <a:p>
            <a:pPr marL="880110" lvl="1" indent="-514350">
              <a:buAutoNum type="arabicPeriod"/>
            </a:pPr>
            <a:r>
              <a:rPr lang="en-US" sz="3000">
                <a:solidFill>
                  <a:schemeClr val="accent2"/>
                </a:solidFill>
                <a:ea typeface="+mn-lt"/>
                <a:cs typeface="+mn-lt"/>
              </a:rPr>
              <a:t>Three contexts: </a:t>
            </a:r>
            <a:r>
              <a:rPr lang="en-US" sz="2700">
                <a:solidFill>
                  <a:schemeClr val="bg1"/>
                </a:solidFill>
              </a:rPr>
              <a:t>Individual goals, Department goals, College/University goals.  </a:t>
            </a:r>
            <a:r>
              <a:rPr lang="en-US" sz="3000">
                <a:solidFill>
                  <a:schemeClr val="bg1"/>
                </a:solidFill>
              </a:rPr>
              <a:t> </a:t>
            </a:r>
          </a:p>
          <a:p>
            <a:pPr>
              <a:buNone/>
            </a:pPr>
            <a:endParaRPr lang="en-US" sz="3300">
              <a:solidFill>
                <a:schemeClr val="bg1"/>
              </a:solidFill>
              <a:ea typeface="+mn-lt"/>
              <a:cs typeface="+mn-lt"/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3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3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173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solidFill>
                  <a:schemeClr val="bg2"/>
                </a:solidFill>
              </a:rPr>
              <a:t>Exercise 2: Create a Plan</a:t>
            </a:r>
            <a:endParaRPr lang="en-US" sz="4400">
              <a:solidFill>
                <a:schemeClr val="bg2"/>
              </a:solidFill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algn="ctr">
              <a:defRPr/>
            </a:pPr>
            <a:fld id="{6D22F896-40B5-4ADD-8801-0D06FADFA095}" type="slidenum">
              <a:rPr lang="en-US" sz="3400" b="1" smtClean="0">
                <a:solidFill>
                  <a:srgbClr val="FFFFFF"/>
                </a:solidFill>
              </a:rPr>
              <a:pPr algn="ctr">
                <a:defRPr/>
              </a:pPr>
              <a:t>29</a:t>
            </a:fld>
            <a:endParaRPr lang="en-US" sz="3400" b="1">
              <a:solidFill>
                <a:srgbClr val="FFFFFF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381D6D-D415-BD4D-9AF4-AA0B0A5502F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None/>
            </a:pPr>
            <a:r>
              <a:rPr lang="en-US" sz="33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Step I:</a:t>
            </a:r>
            <a:r>
              <a:rPr lang="en-US" sz="3300" b="1">
                <a:solidFill>
                  <a:schemeClr val="bg1"/>
                </a:solidFill>
              </a:rPr>
              <a:t> </a:t>
            </a:r>
            <a:r>
              <a:rPr lang="en-US" sz="3300">
                <a:solidFill>
                  <a:schemeClr val="bg1"/>
                </a:solidFill>
              </a:rPr>
              <a:t>Collect all your ideas from the three exercises you just did on Teaching, Scholarly Activities, and Service.</a:t>
            </a: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None/>
            </a:pPr>
            <a:endParaRPr lang="en-US" sz="330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None/>
            </a:pPr>
            <a:r>
              <a:rPr lang="en-US" sz="33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Step II:</a:t>
            </a:r>
            <a:r>
              <a:rPr lang="en-US" sz="3300">
                <a:solidFill>
                  <a:schemeClr val="bg1"/>
                </a:solidFill>
              </a:rPr>
              <a:t> Identify ideas that you may need to develop further.</a:t>
            </a: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None/>
            </a:pPr>
            <a:endParaRPr lang="en-US" sz="33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3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3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30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7007" y="439122"/>
            <a:ext cx="11714997" cy="1828800"/>
          </a:xfrm>
        </p:spPr>
        <p:txBody>
          <a:bodyPr vert="horz" lIns="91440" tIns="45720" rIns="91440" bIns="45720" anchor="b">
            <a:noAutofit/>
          </a:bodyPr>
          <a:lstStyle/>
          <a:p>
            <a:r>
              <a:rPr lang="en-US" sz="4000" cap="none"/>
              <a:t>WRITING YOUR </a:t>
            </a:r>
            <a:r>
              <a:rPr lang="en-US" sz="4000" cap="none" err="1"/>
              <a:t>e</a:t>
            </a:r>
            <a:r>
              <a:rPr lang="en-US" sz="4000" err="1"/>
              <a:t>PARSE</a:t>
            </a:r>
            <a:r>
              <a:rPr lang="en-US" sz="4000"/>
              <a:t> Self-Evaluation Draft: </a:t>
            </a:r>
            <a:br>
              <a:rPr lang="en-US" sz="4000"/>
            </a:br>
            <a:r>
              <a:rPr lang="en-US" sz="4000"/>
              <a:t>		TWO-PART WORKSHOP</a:t>
            </a:r>
            <a:br>
              <a:rPr lang="en-US" sz="4000"/>
            </a:br>
            <a:r>
              <a:rPr lang="en-US" sz="4000"/>
              <a:t> 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3FD1FAA-1016-794F-A841-0BA1EA825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/>
          <a:lstStyle/>
          <a:p>
            <a:r>
              <a:rPr lang="en-US"/>
              <a:t>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31B359E-B47A-784D-84F6-8A7D2BA447B3}"/>
              </a:ext>
            </a:extLst>
          </p:cNvPr>
          <p:cNvGrpSpPr/>
          <p:nvPr/>
        </p:nvGrpSpPr>
        <p:grpSpPr>
          <a:xfrm>
            <a:off x="776336" y="2233067"/>
            <a:ext cx="3733799" cy="2646163"/>
            <a:chOff x="776336" y="2233067"/>
            <a:chExt cx="3733799" cy="26461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EAA450E-2178-674C-9F40-E7ABCB93E0BD}"/>
                </a:ext>
              </a:extLst>
            </p:cNvPr>
            <p:cNvSpPr/>
            <p:nvPr/>
          </p:nvSpPr>
          <p:spPr>
            <a:xfrm>
              <a:off x="840282" y="2735235"/>
              <a:ext cx="3481012" cy="18960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F64B2CB-216F-CD4E-ABAE-62BAF6E2EA74}"/>
                </a:ext>
              </a:extLst>
            </p:cNvPr>
            <p:cNvSpPr txBox="1"/>
            <p:nvPr/>
          </p:nvSpPr>
          <p:spPr>
            <a:xfrm>
              <a:off x="965178" y="2509350"/>
              <a:ext cx="3544957" cy="236988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endParaRPr lang="en-US" sz="3200" b="1"/>
            </a:p>
            <a:p>
              <a:r>
                <a:rPr lang="en-US" sz="2000" b="1"/>
                <a:t>Clarify</a:t>
              </a:r>
            </a:p>
            <a:p>
              <a:r>
                <a:rPr lang="en-US" sz="2000" b="1"/>
                <a:t>Refresh and Reflect</a:t>
              </a:r>
            </a:p>
            <a:p>
              <a:r>
                <a:rPr lang="en-US" sz="2000" b="1"/>
                <a:t>Follow a Writing Plan</a:t>
              </a:r>
            </a:p>
            <a:p>
              <a:r>
                <a:rPr lang="en-US" sz="2000" b="1"/>
                <a:t>Create an Outline</a:t>
              </a:r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B79C34F-8387-DB4E-A4DD-CDDD512D36D3}"/>
                </a:ext>
              </a:extLst>
            </p:cNvPr>
            <p:cNvSpPr txBox="1"/>
            <p:nvPr/>
          </p:nvSpPr>
          <p:spPr>
            <a:xfrm>
              <a:off x="776336" y="2233067"/>
              <a:ext cx="3544957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/>
                <a:t>PART I: Now </a:t>
              </a:r>
            </a:p>
            <a:p>
              <a:endParaRPr lang="en-US"/>
            </a:p>
            <a:p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788CE81-C630-FD40-A2B7-914A3FDB5B1A}"/>
              </a:ext>
            </a:extLst>
          </p:cNvPr>
          <p:cNvGrpSpPr/>
          <p:nvPr/>
        </p:nvGrpSpPr>
        <p:grpSpPr>
          <a:xfrm>
            <a:off x="4480648" y="3371840"/>
            <a:ext cx="2627569" cy="646331"/>
            <a:chOff x="4480648" y="3371840"/>
            <a:chExt cx="2627569" cy="646331"/>
          </a:xfrm>
        </p:grpSpPr>
        <p:sp>
          <p:nvSpPr>
            <p:cNvPr id="15" name="Right Arrow 14">
              <a:extLst>
                <a:ext uri="{FF2B5EF4-FFF2-40B4-BE49-F238E27FC236}">
                  <a16:creationId xmlns:a16="http://schemas.microsoft.com/office/drawing/2014/main" id="{99B7CE80-8A50-1F46-97D7-295D4AE149D1}"/>
                </a:ext>
              </a:extLst>
            </p:cNvPr>
            <p:cNvSpPr/>
            <p:nvPr/>
          </p:nvSpPr>
          <p:spPr>
            <a:xfrm>
              <a:off x="4480648" y="3538020"/>
              <a:ext cx="525865" cy="391779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46FF5B5-11C3-B741-A913-ABA820729199}"/>
                </a:ext>
              </a:extLst>
            </p:cNvPr>
            <p:cNvSpPr txBox="1"/>
            <p:nvPr/>
          </p:nvSpPr>
          <p:spPr>
            <a:xfrm>
              <a:off x="5078897" y="3371840"/>
              <a:ext cx="2029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/>
                <a:t>Draft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AA5AEE6-2871-CF4F-84A4-1572BE4454DA}"/>
              </a:ext>
            </a:extLst>
          </p:cNvPr>
          <p:cNvGrpSpPr/>
          <p:nvPr/>
        </p:nvGrpSpPr>
        <p:grpSpPr>
          <a:xfrm>
            <a:off x="6311574" y="2267922"/>
            <a:ext cx="4877126" cy="2452626"/>
            <a:chOff x="6311574" y="2267922"/>
            <a:chExt cx="4877126" cy="245262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3FA4575-1EF9-814F-8527-78163EBF730A}"/>
                </a:ext>
              </a:extLst>
            </p:cNvPr>
            <p:cNvSpPr/>
            <p:nvPr/>
          </p:nvSpPr>
          <p:spPr>
            <a:xfrm>
              <a:off x="7108217" y="2824530"/>
              <a:ext cx="3481012" cy="18960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EE0E689-5EB3-594D-B126-3E54F309FA8D}"/>
                </a:ext>
              </a:extLst>
            </p:cNvPr>
            <p:cNvSpPr txBox="1"/>
            <p:nvPr/>
          </p:nvSpPr>
          <p:spPr>
            <a:xfrm>
              <a:off x="7216614" y="2984636"/>
              <a:ext cx="3597965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/>
                <a:t>Discuss </a:t>
              </a:r>
            </a:p>
            <a:p>
              <a:r>
                <a:rPr lang="en-US" sz="2000" b="1"/>
                <a:t>Engage in Guided Peer Review</a:t>
              </a:r>
            </a:p>
            <a:p>
              <a:r>
                <a:rPr lang="en-US" sz="2000" b="1"/>
                <a:t>Get Feedback</a:t>
              </a:r>
            </a:p>
            <a:p>
              <a:r>
                <a:rPr lang="en-US" sz="2000" b="1"/>
                <a:t>Refine and Revise</a:t>
              </a:r>
            </a:p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B3DE5BD-445D-8347-81CF-81A8DBC32EAA}"/>
                </a:ext>
              </a:extLst>
            </p:cNvPr>
            <p:cNvSpPr txBox="1"/>
            <p:nvPr/>
          </p:nvSpPr>
          <p:spPr>
            <a:xfrm>
              <a:off x="7044272" y="2267922"/>
              <a:ext cx="4144428" cy="86177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3200" b="1" dirty="0"/>
                <a:t>PART II: March 31 </a:t>
              </a:r>
            </a:p>
            <a:p>
              <a:endParaRPr lang="en-US" dirty="0"/>
            </a:p>
          </p:txBody>
        </p:sp>
        <p:sp>
          <p:nvSpPr>
            <p:cNvPr id="18" name="Right Arrow 17">
              <a:extLst>
                <a:ext uri="{FF2B5EF4-FFF2-40B4-BE49-F238E27FC236}">
                  <a16:creationId xmlns:a16="http://schemas.microsoft.com/office/drawing/2014/main" id="{2D0F3D8D-BC77-6B42-B89B-2108492990FA}"/>
                </a:ext>
              </a:extLst>
            </p:cNvPr>
            <p:cNvSpPr/>
            <p:nvPr/>
          </p:nvSpPr>
          <p:spPr>
            <a:xfrm>
              <a:off x="6311574" y="3558672"/>
              <a:ext cx="525865" cy="391779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2886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solidFill>
                  <a:schemeClr val="bg2"/>
                </a:solidFill>
              </a:rPr>
              <a:t>Exercise 2: Rationale</a:t>
            </a:r>
            <a:endParaRPr lang="en-US" sz="4400">
              <a:solidFill>
                <a:schemeClr val="bg2"/>
              </a:solidFill>
            </a:endParaRPr>
          </a:p>
        </p:txBody>
      </p:sp>
      <p:sp>
        <p:nvSpPr>
          <p:cNvPr id="5" name="Slide Number Placeholder 12"/>
          <p:cNvSpPr txBox="1">
            <a:spLocks/>
          </p:cNvSpPr>
          <p:nvPr/>
        </p:nvSpPr>
        <p:spPr>
          <a:xfrm>
            <a:off x="8610600" y="6032500"/>
            <a:ext cx="2743200" cy="365125"/>
          </a:xfrm>
          <a:prstGeom prst="rect">
            <a:avLst/>
          </a:prstGeom>
        </p:spPr>
        <p:txBody>
          <a:bodyPr vert="horz" anchor="ctr" anchorCtr="0">
            <a:normAutofit fontScale="62500" lnSpcReduction="20000"/>
          </a:bodyPr>
          <a:lstStyle/>
          <a:p>
            <a:pPr algn="ctr">
              <a:defRPr/>
            </a:pPr>
            <a:fld id="{6D22F896-40B5-4ADD-8801-0D06FADFA095}" type="slidenum">
              <a:rPr lang="en-US" sz="3400" b="1" smtClean="0">
                <a:solidFill>
                  <a:srgbClr val="FFFFFF"/>
                </a:solidFill>
              </a:rPr>
              <a:pPr algn="ctr">
                <a:defRPr/>
              </a:pPr>
              <a:t>30</a:t>
            </a:fld>
            <a:endParaRPr lang="en-US" sz="3400" b="1">
              <a:solidFill>
                <a:srgbClr val="FFFFFF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381D6D-D415-BD4D-9AF4-AA0B0A5502F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20000" y="1857829"/>
            <a:ext cx="10233800" cy="4319133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None/>
            </a:pPr>
            <a:r>
              <a:rPr lang="en-US" sz="3300">
                <a:solidFill>
                  <a:schemeClr val="bg1"/>
                </a:solidFill>
              </a:rPr>
              <a:t>The writing process you just went through is called </a:t>
            </a:r>
            <a:r>
              <a:rPr lang="en-US" sz="3300">
                <a:solidFill>
                  <a:schemeClr val="accent4"/>
                </a:solidFill>
              </a:rPr>
              <a:t>scaffolding</a:t>
            </a:r>
            <a:r>
              <a:rPr lang="en-US" sz="3300">
                <a:solidFill>
                  <a:schemeClr val="bg1"/>
                </a:solidFill>
              </a:rPr>
              <a:t>. By pulling apart your accomplishments into three individual categories, you broke down writing about your accomplishments into </a:t>
            </a:r>
            <a:r>
              <a:rPr lang="en-US" sz="3300">
                <a:solidFill>
                  <a:schemeClr val="bg2"/>
                </a:solidFill>
              </a:rPr>
              <a:t>components and contexts. </a:t>
            </a:r>
            <a:endParaRPr lang="en-US">
              <a:solidFill>
                <a:schemeClr val="bg2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None/>
            </a:pPr>
            <a:endParaRPr lang="en-US" sz="330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None/>
            </a:pPr>
            <a:r>
              <a:rPr lang="en-US" sz="3300">
                <a:solidFill>
                  <a:schemeClr val="accent4"/>
                </a:solidFill>
              </a:rPr>
              <a:t>Scaffolding</a:t>
            </a:r>
            <a:r>
              <a:rPr lang="en-US" sz="3300">
                <a:solidFill>
                  <a:schemeClr val="bg2"/>
                </a:solidFill>
              </a:rPr>
              <a:t> </a:t>
            </a:r>
            <a:r>
              <a:rPr lang="en-US" sz="3300">
                <a:solidFill>
                  <a:schemeClr val="bg1"/>
                </a:solidFill>
              </a:rPr>
              <a:t>is one of the most important WAC practices to support writing assignments, especially high-stakes pieces such as your </a:t>
            </a:r>
            <a:r>
              <a:rPr lang="en-US" sz="3300" err="1">
                <a:solidFill>
                  <a:schemeClr val="bg1"/>
                </a:solidFill>
              </a:rPr>
              <a:t>ePARSE</a:t>
            </a:r>
            <a:r>
              <a:rPr lang="en-US" sz="3300">
                <a:solidFill>
                  <a:schemeClr val="bg1"/>
                </a:solidFill>
              </a:rPr>
              <a:t> self-evaluation.</a:t>
            </a:r>
            <a:endParaRPr lang="en-US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3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3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9827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0"/>
            <a:ext cx="10871200" cy="990600"/>
          </a:xfrm>
        </p:spPr>
        <p:txBody>
          <a:bodyPr vert="horz" lIns="91440" tIns="45720" rIns="91440" bIns="45720" anchor="ctr"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Taking your Draft to the Next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108701"/>
            <a:ext cx="2667000" cy="337820"/>
          </a:xfrm>
        </p:spPr>
        <p:txBody>
          <a:bodyPr>
            <a:normAutofit fontScale="55000" lnSpcReduction="20000"/>
          </a:bodyPr>
          <a:lstStyle/>
          <a:p>
            <a:fld id="{6D22F896-40B5-4ADD-8801-0D06FADFA095}" type="slidenum">
              <a:rPr lang="en-US" sz="3400" smtClean="0"/>
              <a:pPr/>
              <a:t>31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vert="horz" lIns="91440" tIns="45720" rIns="91440" bIns="45720" anchor="t">
            <a:noAutofit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r>
              <a:rPr lang="en-US" sz="3300" dirty="0">
                <a:solidFill>
                  <a:schemeClr val="bg1"/>
                </a:solidFill>
              </a:rPr>
              <a:t>Create an outline to expand on your cumulative self-evaluation draft by thinking about the following questions: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AutoNum type="arabicPeriod"/>
            </a:pPr>
            <a:r>
              <a:rPr lang="en-US" sz="3300" dirty="0">
                <a:solidFill>
                  <a:schemeClr val="bg1"/>
                </a:solidFill>
                <a:ea typeface="+mn-lt"/>
                <a:cs typeface="+mn-lt"/>
              </a:rPr>
              <a:t>Where are you now professionally/in your career? And where are you going?</a:t>
            </a: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AutoNum type="arabicPeriod"/>
            </a:pPr>
            <a:r>
              <a:rPr lang="en-US" sz="3300" dirty="0">
                <a:solidFill>
                  <a:schemeClr val="bg1"/>
                </a:solidFill>
                <a:ea typeface="+mn-lt"/>
                <a:cs typeface="+mn-lt"/>
              </a:rPr>
              <a:t>What are the overarching or unifying themes (if any) among your teaching, scholarly activities, and service?</a:t>
            </a:r>
            <a:endParaRPr lang="en-US" sz="3300" dirty="0">
              <a:solidFill>
                <a:schemeClr val="bg1"/>
              </a:solidFill>
            </a:endParaRPr>
          </a:p>
          <a:p>
            <a:pPr marL="514350" indent="-51435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US" sz="3300" dirty="0">
                <a:solidFill>
                  <a:schemeClr val="bg1"/>
                </a:solidFill>
              </a:rPr>
              <a:t>How do your accomplishments thus far provide a foundation for your future career goals and trajectory within your department and at City Tech?</a:t>
            </a: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1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0"/>
            <a:ext cx="10871200" cy="990600"/>
          </a:xfrm>
        </p:spPr>
        <p:txBody>
          <a:bodyPr vert="horz" lIns="91440" tIns="45720" rIns="91440" bIns="45720" anchor="ctr"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Next Steps for Part II on March 31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108701"/>
            <a:ext cx="2667000" cy="337820"/>
          </a:xfrm>
        </p:spPr>
        <p:txBody>
          <a:bodyPr>
            <a:normAutofit fontScale="55000" lnSpcReduction="20000"/>
          </a:bodyPr>
          <a:lstStyle/>
          <a:p>
            <a:fld id="{6D22F896-40B5-4ADD-8801-0D06FADFA095}" type="slidenum">
              <a:rPr lang="en-US" sz="3400" smtClean="0"/>
              <a:pPr/>
              <a:t>32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65102" y="1950721"/>
            <a:ext cx="10871200" cy="4495800"/>
          </a:xfrm>
        </p:spPr>
        <p:txBody>
          <a:bodyPr vert="horz" lIns="91440" tIns="45720" rIns="91440" bIns="45720" anchor="t">
            <a:noAutofit/>
          </a:bodyPr>
          <a:lstStyle/>
          <a:p>
            <a:pPr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bg1"/>
                </a:solidFill>
              </a:rPr>
              <a:t>Write a two-page </a:t>
            </a:r>
            <a:r>
              <a:rPr lang="en-US" sz="3300" dirty="0">
                <a:solidFill>
                  <a:schemeClr val="accent4"/>
                </a:solidFill>
              </a:rPr>
              <a:t>draft </a:t>
            </a:r>
            <a:r>
              <a:rPr lang="en-US" sz="3300" dirty="0">
                <a:solidFill>
                  <a:schemeClr val="bg1"/>
                </a:solidFill>
              </a:rPr>
              <a:t>of your self-evaluation</a:t>
            </a:r>
          </a:p>
          <a:p>
            <a:pPr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bg1"/>
                </a:solidFill>
              </a:rPr>
              <a:t>Jot down </a:t>
            </a:r>
            <a:r>
              <a:rPr lang="en-US" sz="3300" dirty="0">
                <a:solidFill>
                  <a:schemeClr val="accent4"/>
                </a:solidFill>
              </a:rPr>
              <a:t>one to two questions</a:t>
            </a:r>
            <a:r>
              <a:rPr lang="en-US" sz="3300" dirty="0">
                <a:solidFill>
                  <a:schemeClr val="bg1"/>
                </a:solidFill>
              </a:rPr>
              <a:t> about your draft</a:t>
            </a:r>
          </a:p>
          <a:p>
            <a:pPr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bg1"/>
                </a:solidFill>
                <a:hlinkClick r:id="rId3"/>
              </a:rPr>
              <a:t>Register</a:t>
            </a:r>
            <a:r>
              <a:rPr lang="en-US" sz="3300" dirty="0">
                <a:solidFill>
                  <a:schemeClr val="bg1"/>
                </a:solidFill>
              </a:rPr>
              <a:t> for the March 31 workshop </a:t>
            </a:r>
          </a:p>
          <a:p>
            <a:pPr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bg1"/>
                </a:solidFill>
              </a:rPr>
              <a:t>Join the </a:t>
            </a:r>
            <a:r>
              <a:rPr lang="en-US" sz="3300" dirty="0">
                <a:solidFill>
                  <a:schemeClr val="accent4"/>
                </a:solidFill>
              </a:rPr>
              <a:t>Zoom workshop on March 31, 2024</a:t>
            </a:r>
            <a:r>
              <a:rPr lang="en-US" sz="3300" dirty="0">
                <a:solidFill>
                  <a:schemeClr val="bg1"/>
                </a:solidFill>
              </a:rPr>
              <a:t> (4-5:30PM) to refine your self-evaluation draft through self-reflection, guided peer-review, and group discussion</a:t>
            </a:r>
          </a:p>
          <a:p>
            <a:pPr>
              <a:lnSpc>
                <a:spcPct val="90000"/>
              </a:lnSpc>
              <a:spcAft>
                <a:spcPts val="5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endParaRPr lang="en-US" sz="3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8906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0"/>
            <a:ext cx="10871200" cy="9906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108701"/>
            <a:ext cx="2667000" cy="337820"/>
          </a:xfrm>
        </p:spPr>
        <p:txBody>
          <a:bodyPr>
            <a:normAutofit fontScale="55000" lnSpcReduction="20000"/>
          </a:bodyPr>
          <a:lstStyle/>
          <a:p>
            <a:fld id="{6D22F896-40B5-4ADD-8801-0D06FADFA095}" type="slidenum">
              <a:rPr lang="en-US" sz="3400" smtClean="0"/>
              <a:pPr/>
              <a:t>33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3700" y="1838940"/>
            <a:ext cx="12495695" cy="4495800"/>
          </a:xfrm>
        </p:spPr>
        <p:txBody>
          <a:bodyPr vert="horz" lIns="91440" tIns="45720" rIns="91440" bIns="45720" anchor="t">
            <a:noAutofit/>
          </a:bodyPr>
          <a:lstStyle/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Aft>
                <a:spcPts val="500"/>
              </a:spcAft>
              <a:buClr>
                <a:schemeClr val="accent1"/>
              </a:buClr>
              <a:buSzPct val="100000"/>
              <a:buNone/>
            </a:pPr>
            <a:endParaRPr lang="en-US" sz="3300" i="1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AE3645-3BF9-3749-92D8-6E79AE7CAF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564" y="2261871"/>
            <a:ext cx="4191000" cy="850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767FA54-B5C0-EB47-9BC3-8742D933CF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89397" y="4279732"/>
            <a:ext cx="2109405" cy="1301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D46556-9648-AA4E-A2A0-E5F7E9F623C2}"/>
              </a:ext>
            </a:extLst>
          </p:cNvPr>
          <p:cNvSpPr txBox="1"/>
          <p:nvPr/>
        </p:nvSpPr>
        <p:spPr>
          <a:xfrm>
            <a:off x="4580128" y="2189441"/>
            <a:ext cx="739597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300" dirty="0">
              <a:solidFill>
                <a:schemeClr val="bg1"/>
              </a:solidFill>
            </a:endParaRPr>
          </a:p>
          <a:p>
            <a:r>
              <a:rPr lang="en-US" sz="3300" dirty="0">
                <a:solidFill>
                  <a:schemeClr val="bg1"/>
                </a:solidFill>
              </a:rPr>
              <a:t>Visit the Faculty Commons website to see </a:t>
            </a:r>
            <a:r>
              <a:rPr lang="en-US" sz="3300" dirty="0">
                <a:solidFill>
                  <a:schemeClr val="bg1"/>
                </a:solidFill>
                <a:hlinkClick r:id="rId5"/>
              </a:rPr>
              <a:t>PARSE samples</a:t>
            </a:r>
            <a:r>
              <a:rPr lang="en-US" sz="3300" dirty="0">
                <a:solidFill>
                  <a:schemeClr val="bg1"/>
                </a:solidFill>
              </a:rPr>
              <a:t> from different disciplines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815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PART I: Now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4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04760" y="1652813"/>
            <a:ext cx="10233800" cy="4657499"/>
          </a:xfrm>
        </p:spPr>
        <p:txBody>
          <a:bodyPr vert="horz" lIns="91440" tIns="45720" rIns="91440" bIns="45720" anchor="t">
            <a:noAutofit/>
          </a:bodyPr>
          <a:lstStyle/>
          <a:p>
            <a:pPr marL="511810" lvl="1" indent="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r>
              <a:rPr lang="en-US" dirty="0">
                <a:solidFill>
                  <a:schemeClr val="bg1"/>
                </a:solidFill>
              </a:rPr>
              <a:t>Our goal is to help you craft a powerful cumulative self-evaluation for your </a:t>
            </a:r>
            <a:r>
              <a:rPr lang="en-US" dirty="0" err="1">
                <a:solidFill>
                  <a:schemeClr val="bg1"/>
                </a:solidFill>
              </a:rPr>
              <a:t>ePARSE</a:t>
            </a:r>
            <a:r>
              <a:rPr lang="en-US" dirty="0">
                <a:solidFill>
                  <a:schemeClr val="bg1"/>
                </a:solidFill>
              </a:rPr>
              <a:t>. We have designed this presentation to help you do some of the necessary preliminary thinking and planning before you start a draft. </a:t>
            </a:r>
          </a:p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r>
              <a:rPr lang="en-US" dirty="0">
                <a:solidFill>
                  <a:schemeClr val="bg1"/>
                </a:solidFill>
              </a:rPr>
              <a:t>We guide you through the following: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Sorting out what the self-evaluation is and is not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Writing exercises that will help you get started 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Creating a scaffolded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plan for your </a:t>
            </a:r>
            <a:r>
              <a:rPr lang="en-US" dirty="0" err="1">
                <a:solidFill>
                  <a:schemeClr val="bg1"/>
                </a:solidFill>
              </a:rPr>
              <a:t>ePARSE</a:t>
            </a:r>
            <a:r>
              <a:rPr lang="en-US" dirty="0">
                <a:solidFill>
                  <a:schemeClr val="bg1"/>
                </a:solidFill>
              </a:rPr>
              <a:t> self-evaluation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Learning to create an outline for your self-evaluation</a:t>
            </a:r>
          </a:p>
        </p:txBody>
      </p:sp>
    </p:spTree>
    <p:extLst>
      <p:ext uri="{BB962C8B-B14F-4D97-AF65-F5344CB8AC3E}">
        <p14:creationId xmlns:p14="http://schemas.microsoft.com/office/powerpoint/2010/main" val="130361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Create Your Draft: Between Now and March 31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5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04760" y="1652813"/>
            <a:ext cx="10233800" cy="4657499"/>
          </a:xfrm>
        </p:spPr>
        <p:txBody>
          <a:bodyPr vert="horz" lIns="91440" tIns="45720" rIns="91440" bIns="45720" anchor="t">
            <a:noAutofit/>
          </a:bodyPr>
          <a:lstStyle/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r>
              <a:rPr lang="en-US" dirty="0">
                <a:solidFill>
                  <a:schemeClr val="bg1"/>
                </a:solidFill>
              </a:rPr>
              <a:t>After going through this presentation, you need to do the following: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Draft your self-evaluation guided by the practices and tools presented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Have your draft ready by March 31 and bring it to the synchronous Zoom meeting</a:t>
            </a:r>
          </a:p>
        </p:txBody>
      </p:sp>
    </p:spTree>
    <p:extLst>
      <p:ext uri="{BB962C8B-B14F-4D97-AF65-F5344CB8AC3E}">
        <p14:creationId xmlns:p14="http://schemas.microsoft.com/office/powerpoint/2010/main" val="287123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PART II: March 31, 4-5:30PM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6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04760" y="1652813"/>
            <a:ext cx="10233800" cy="4657499"/>
          </a:xfrm>
        </p:spPr>
        <p:txBody>
          <a:bodyPr vert="horz" lIns="91440" tIns="45720" rIns="91440" bIns="45720" anchor="t">
            <a:noAutofit/>
          </a:bodyPr>
          <a:lstStyle/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endParaRPr lang="en-US">
              <a:solidFill>
                <a:schemeClr val="bg1"/>
              </a:solidFill>
            </a:endParaRPr>
          </a:p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r>
              <a:rPr lang="en-US">
                <a:solidFill>
                  <a:schemeClr val="bg1"/>
                </a:solidFill>
              </a:rPr>
              <a:t>We invite you to meet us over Zoom to: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Ask questions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Exchange drafts and engage in guided peer review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Discuss within a multi-disciplinary group 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Get feedback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Refine and revise</a:t>
            </a:r>
          </a:p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endParaRPr lang="en-US">
              <a:solidFill>
                <a:schemeClr val="bg1"/>
              </a:solidFill>
            </a:endParaRPr>
          </a:p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endParaRPr lang="en-US">
              <a:solidFill>
                <a:schemeClr val="bg1"/>
              </a:solidFill>
            </a:endParaRPr>
          </a:p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endParaRPr lang="en-US">
              <a:solidFill>
                <a:schemeClr val="bg1"/>
              </a:solidFill>
            </a:endParaRPr>
          </a:p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88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33FD1FAA-1016-794F-A841-0BA1EA825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/>
          <a:lstStyle/>
          <a:p>
            <a:r>
              <a:rPr lang="en-US"/>
              <a:t>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DF458D0-A35B-D64D-ADC5-53B7B7212BF5}"/>
              </a:ext>
            </a:extLst>
          </p:cNvPr>
          <p:cNvGrpSpPr/>
          <p:nvPr/>
        </p:nvGrpSpPr>
        <p:grpSpPr>
          <a:xfrm>
            <a:off x="776336" y="2233067"/>
            <a:ext cx="3733799" cy="2646163"/>
            <a:chOff x="450574" y="2279830"/>
            <a:chExt cx="3733799" cy="26461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EAA450E-2178-674C-9F40-E7ABCB93E0BD}"/>
                </a:ext>
              </a:extLst>
            </p:cNvPr>
            <p:cNvSpPr/>
            <p:nvPr/>
          </p:nvSpPr>
          <p:spPr>
            <a:xfrm>
              <a:off x="514520" y="2781998"/>
              <a:ext cx="3481012" cy="18960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F64B2CB-216F-CD4E-ABAE-62BAF6E2EA74}"/>
                </a:ext>
              </a:extLst>
            </p:cNvPr>
            <p:cNvSpPr txBox="1"/>
            <p:nvPr/>
          </p:nvSpPr>
          <p:spPr>
            <a:xfrm>
              <a:off x="639416" y="2556113"/>
              <a:ext cx="3544957" cy="2369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200" b="1"/>
            </a:p>
            <a:p>
              <a:r>
                <a:rPr lang="en-US" sz="2000" b="1"/>
                <a:t>Clarify</a:t>
              </a:r>
            </a:p>
            <a:p>
              <a:r>
                <a:rPr lang="en-US" sz="2000" b="1"/>
                <a:t>Refresh and Reflect</a:t>
              </a:r>
            </a:p>
            <a:p>
              <a:r>
                <a:rPr lang="en-US" sz="2000" b="1"/>
                <a:t>Follow a Writing Plan</a:t>
              </a:r>
            </a:p>
            <a:p>
              <a:r>
                <a:rPr lang="en-US" sz="2000" b="1"/>
                <a:t>Create an Outline</a:t>
              </a:r>
            </a:p>
            <a:p>
              <a:endParaRPr lang="en-US"/>
            </a:p>
            <a:p>
              <a:r>
                <a:rPr lang="en-US"/>
                <a:t>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B79C34F-8387-DB4E-A4DD-CDDD512D36D3}"/>
                </a:ext>
              </a:extLst>
            </p:cNvPr>
            <p:cNvSpPr txBox="1"/>
            <p:nvPr/>
          </p:nvSpPr>
          <p:spPr>
            <a:xfrm>
              <a:off x="450574" y="2279830"/>
              <a:ext cx="3544957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/>
                <a:t>PART I: Now </a:t>
              </a:r>
            </a:p>
            <a:p>
              <a:endParaRPr lang="en-US"/>
            </a:p>
            <a:p>
              <a:endParaRPr lang="en-US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FBEA443C-EAFD-3A47-AD98-510B016A7B9F}"/>
              </a:ext>
            </a:extLst>
          </p:cNvPr>
          <p:cNvSpPr txBox="1">
            <a:spLocks/>
          </p:cNvSpPr>
          <p:nvPr/>
        </p:nvSpPr>
        <p:spPr>
          <a:xfrm>
            <a:off x="776335" y="1235432"/>
            <a:ext cx="11714997" cy="1828800"/>
          </a:xfrm>
          <a:prstGeom prst="rect">
            <a:avLst/>
          </a:prstGeom>
        </p:spPr>
        <p:txBody>
          <a:bodyPr vert="horz" lIns="91440" tIns="45720" rIns="91440" bIns="4572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4000" cap="none"/>
              <a:t>WRITING YOUR </a:t>
            </a:r>
            <a:r>
              <a:rPr lang="en-US" sz="4000" cap="none" err="1"/>
              <a:t>e</a:t>
            </a:r>
            <a:r>
              <a:rPr lang="en-US" sz="4000" err="1"/>
              <a:t>PARSE</a:t>
            </a:r>
            <a:r>
              <a:rPr lang="en-US" sz="4000"/>
              <a:t> Self-Evaluation Draft: </a:t>
            </a:r>
            <a:br>
              <a:rPr lang="en-US" sz="4000"/>
            </a:br>
            <a:r>
              <a:rPr lang="en-US" sz="4000"/>
              <a:t>		</a:t>
            </a:r>
            <a:br>
              <a:rPr lang="en-US" sz="4000"/>
            </a:br>
            <a:r>
              <a:rPr lang="en-US" sz="400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38677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These Slides Will Cover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8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04760" y="1652813"/>
            <a:ext cx="10233800" cy="4657499"/>
          </a:xfrm>
        </p:spPr>
        <p:txBody>
          <a:bodyPr vert="horz" lIns="91440" tIns="45720" rIns="91440" bIns="45720" anchor="t">
            <a:noAutofit/>
          </a:bodyPr>
          <a:lstStyle/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endParaRPr lang="en-US">
              <a:solidFill>
                <a:schemeClr val="bg1"/>
              </a:solidFill>
            </a:endParaRP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Who needs to write an </a:t>
            </a:r>
            <a:r>
              <a:rPr lang="en-US" err="1">
                <a:solidFill>
                  <a:schemeClr val="bg1"/>
                </a:solidFill>
              </a:rPr>
              <a:t>ePARSE</a:t>
            </a:r>
            <a:r>
              <a:rPr lang="en-US">
                <a:solidFill>
                  <a:schemeClr val="bg1"/>
                </a:solidFill>
              </a:rPr>
              <a:t> self-evaluation?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What is an </a:t>
            </a:r>
            <a:r>
              <a:rPr lang="en-US" err="1">
                <a:solidFill>
                  <a:schemeClr val="bg1"/>
                </a:solidFill>
              </a:rPr>
              <a:t>ePARSE</a:t>
            </a:r>
            <a:r>
              <a:rPr lang="en-US">
                <a:solidFill>
                  <a:schemeClr val="bg1"/>
                </a:solidFill>
              </a:rPr>
              <a:t> self-evaluation?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Who are you writing your </a:t>
            </a:r>
            <a:r>
              <a:rPr lang="en-US" err="1">
                <a:solidFill>
                  <a:schemeClr val="bg1"/>
                </a:solidFill>
              </a:rPr>
              <a:t>ePARSE</a:t>
            </a:r>
            <a:r>
              <a:rPr lang="en-US">
                <a:solidFill>
                  <a:schemeClr val="bg1"/>
                </a:solidFill>
              </a:rPr>
              <a:t> self-evaluation for?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Writing exercises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A plan for your </a:t>
            </a:r>
            <a:r>
              <a:rPr lang="en-US" err="1">
                <a:solidFill>
                  <a:schemeClr val="bg1"/>
                </a:solidFill>
              </a:rPr>
              <a:t>ePARSE</a:t>
            </a:r>
            <a:r>
              <a:rPr lang="en-US">
                <a:solidFill>
                  <a:schemeClr val="bg1"/>
                </a:solidFill>
              </a:rPr>
              <a:t> self-evaluation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The College’s Mission Statement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>
                <a:solidFill>
                  <a:schemeClr val="bg1"/>
                </a:solidFill>
              </a:rPr>
              <a:t>An Outline for your draft</a:t>
            </a: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endParaRPr lang="en-US">
              <a:solidFill>
                <a:schemeClr val="bg1"/>
              </a:solidFill>
            </a:endParaRP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endParaRPr lang="en-US">
              <a:solidFill>
                <a:schemeClr val="bg1"/>
              </a:solidFill>
            </a:endParaRPr>
          </a:p>
          <a:p>
            <a:pPr marL="514350" lvl="1" indent="-51435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Font typeface="+mj-lt"/>
              <a:buAutoNum type="arabicPeriod"/>
            </a:pP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83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Who writes an </a:t>
            </a:r>
            <a:r>
              <a:rPr lang="en-US" err="1">
                <a:solidFill>
                  <a:schemeClr val="bg2"/>
                </a:solidFill>
              </a:rPr>
              <a:t>ePARSE</a:t>
            </a:r>
            <a:r>
              <a:rPr lang="en-US">
                <a:solidFill>
                  <a:schemeClr val="bg2"/>
                </a:solidFill>
              </a:rPr>
              <a:t> Self-Evaluation?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5360" y="6127750"/>
            <a:ext cx="2743200" cy="365125"/>
          </a:xfrm>
        </p:spPr>
        <p:txBody>
          <a:bodyPr>
            <a:normAutofit fontScale="62500" lnSpcReduction="20000"/>
          </a:bodyPr>
          <a:lstStyle/>
          <a:p>
            <a:fld id="{6D22F896-40B5-4ADD-8801-0D06FADFA095}" type="slidenum">
              <a:rPr lang="en-US" sz="3400" smtClean="0"/>
              <a:pPr/>
              <a:t>9</a:t>
            </a:fld>
            <a:endParaRPr lang="en-US" sz="3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04760" y="1835376"/>
            <a:ext cx="10233800" cy="4657499"/>
          </a:xfrm>
        </p:spPr>
        <p:txBody>
          <a:bodyPr vert="horz" lIns="91440" tIns="45720" rIns="91440" bIns="45720" anchor="t">
            <a:noAutofit/>
          </a:bodyPr>
          <a:lstStyle/>
          <a:p>
            <a:r>
              <a:rPr lang="en-US" sz="2600">
                <a:solidFill>
                  <a:schemeClr val="bg1"/>
                </a:solidFill>
              </a:rPr>
              <a:t>In preparation for their annual evaluation, faculty members should review the year’s activities and accomplishments in light of their </a:t>
            </a:r>
            <a:r>
              <a:rPr lang="en-US" sz="2600" b="1">
                <a:solidFill>
                  <a:schemeClr val="bg1"/>
                </a:solidFill>
              </a:rPr>
              <a:t>overall goals</a:t>
            </a:r>
            <a:r>
              <a:rPr lang="en-US" sz="2600">
                <a:solidFill>
                  <a:schemeClr val="bg1"/>
                </a:solidFill>
              </a:rPr>
              <a:t>.</a:t>
            </a:r>
          </a:p>
          <a:p>
            <a:r>
              <a:rPr lang="en-US" sz="2600">
                <a:solidFill>
                  <a:schemeClr val="bg1"/>
                </a:solidFill>
              </a:rPr>
              <a:t>Candidates for </a:t>
            </a:r>
            <a:r>
              <a:rPr lang="en-US" sz="26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reappointment</a:t>
            </a:r>
            <a:r>
              <a:rPr lang="en-US" sz="2600" b="1">
                <a:solidFill>
                  <a:schemeClr val="bg1"/>
                </a:solidFill>
              </a:rPr>
              <a:t> </a:t>
            </a:r>
            <a:r>
              <a:rPr lang="en-US" sz="2600">
                <a:solidFill>
                  <a:schemeClr val="bg1"/>
                </a:solidFill>
              </a:rPr>
              <a:t>should supply a cumulative evaluation of their work, beginning with a focus on the immediately preceding year, followed by a summary of prior years. </a:t>
            </a:r>
          </a:p>
          <a:p>
            <a:r>
              <a:rPr lang="en-US" sz="2600">
                <a:solidFill>
                  <a:schemeClr val="bg1"/>
                </a:solidFill>
              </a:rPr>
              <a:t>Candidates for </a:t>
            </a:r>
            <a:r>
              <a:rPr lang="en-US" sz="2600" b="1">
                <a:solidFill>
                  <a:srgbClr val="FFC000"/>
                </a:solidFill>
              </a:rPr>
              <a:t>tenure </a:t>
            </a:r>
            <a:r>
              <a:rPr lang="en-US" sz="2600">
                <a:solidFill>
                  <a:schemeClr val="bg1"/>
                </a:solidFill>
              </a:rPr>
              <a:t>should evaluate their work since their initial appointment. </a:t>
            </a:r>
          </a:p>
          <a:p>
            <a:pPr lvl="0"/>
            <a:r>
              <a:rPr lang="en-US" sz="2600">
                <a:solidFill>
                  <a:schemeClr val="bg1"/>
                </a:solidFill>
              </a:rPr>
              <a:t>Candidates for </a:t>
            </a:r>
            <a:r>
              <a:rPr lang="en-US" sz="2600" b="1">
                <a:solidFill>
                  <a:srgbClr val="F58A44"/>
                </a:solidFill>
              </a:rPr>
              <a:t>promotion</a:t>
            </a:r>
            <a:r>
              <a:rPr lang="en-US" sz="2600">
                <a:solidFill>
                  <a:srgbClr val="F58A44"/>
                </a:solidFill>
              </a:rPr>
              <a:t> </a:t>
            </a:r>
            <a:r>
              <a:rPr lang="en-US" sz="2600">
                <a:solidFill>
                  <a:schemeClr val="bg1"/>
                </a:solidFill>
              </a:rPr>
              <a:t>should evaluate their work since their last promotion.</a:t>
            </a:r>
          </a:p>
          <a:p>
            <a:pPr marL="511810" lvl="1" indent="-511810">
              <a:lnSpc>
                <a:spcPct val="90000"/>
              </a:lnSpc>
              <a:spcBef>
                <a:spcPts val="700"/>
              </a:spcBef>
              <a:spcAft>
                <a:spcPts val="500"/>
              </a:spcAft>
              <a:buNone/>
            </a:pP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6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{347BF3D9-EC74-1743-90D8-546E9D036400}tf16401378</Template>
  <TotalTime>24</TotalTime>
  <Words>1874</Words>
  <Application>Microsoft Office PowerPoint</Application>
  <PresentationFormat>Widescreen</PresentationFormat>
  <Paragraphs>258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Median</vt:lpstr>
      <vt:lpstr>WRITING THE ePARSE Self-Evaluation: finding your voice through reflection and peer review </vt:lpstr>
      <vt:lpstr>Instructions for Getting Started</vt:lpstr>
      <vt:lpstr>WRITING YOUR ePARSE Self-Evaluation Draft:    TWO-PART WORKSHOP  </vt:lpstr>
      <vt:lpstr>PART I: Now </vt:lpstr>
      <vt:lpstr>Create Your Draft: Between Now and March 31</vt:lpstr>
      <vt:lpstr>PART II: March 31, 4-5:30PM</vt:lpstr>
      <vt:lpstr>PowerPoint Presentation</vt:lpstr>
      <vt:lpstr>These Slides Will Cover</vt:lpstr>
      <vt:lpstr>Who writes an ePARSE Self-Evaluation?</vt:lpstr>
      <vt:lpstr>What is an ePARSE Self-Evaluation?</vt:lpstr>
      <vt:lpstr>Who is the Audience for an ePARSE Self-Evaluation?</vt:lpstr>
      <vt:lpstr>Write for a College-Wide Audience  </vt:lpstr>
      <vt:lpstr>CITY TECH’S MISSION STATEMENT</vt:lpstr>
      <vt:lpstr>Exercise 1: Getting Started</vt:lpstr>
      <vt:lpstr>Exercise 1: Rationale</vt:lpstr>
      <vt:lpstr>A Plan for your Self-Evaluation draft</vt:lpstr>
      <vt:lpstr>A Plan for your Self-Evaluation draft</vt:lpstr>
      <vt:lpstr>Working Towards your Draft</vt:lpstr>
      <vt:lpstr>Let’s get started!</vt:lpstr>
      <vt:lpstr> </vt:lpstr>
      <vt:lpstr>Brainstorming: Teaching</vt:lpstr>
      <vt:lpstr>Exercise: Write about your Teaching</vt:lpstr>
      <vt:lpstr> </vt:lpstr>
      <vt:lpstr>Brainstorming: Scholarly Activities</vt:lpstr>
      <vt:lpstr>Exercise: Write about your Scholarly Activities</vt:lpstr>
      <vt:lpstr> </vt:lpstr>
      <vt:lpstr>Brainstorming: Service</vt:lpstr>
      <vt:lpstr>Exercise: Write about your Service</vt:lpstr>
      <vt:lpstr>Exercise 2: Create a Plan</vt:lpstr>
      <vt:lpstr>Exercise 2: Rationale</vt:lpstr>
      <vt:lpstr>Taking your Draft to the Next Level</vt:lpstr>
      <vt:lpstr>Next Steps for Part II on March 31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 Review Workshop</dc:title>
  <dc:creator>Melanie Lorek</dc:creator>
  <cp:lastModifiedBy>Ruth Garcia</cp:lastModifiedBy>
  <cp:revision>20</cp:revision>
  <cp:lastPrinted>2016-03-21T17:01:52Z</cp:lastPrinted>
  <dcterms:created xsi:type="dcterms:W3CDTF">2016-03-24T02:26:47Z</dcterms:created>
  <dcterms:modified xsi:type="dcterms:W3CDTF">2026-02-04T18:18:20Z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a1855b2-0a05-4494-a903-f3f23f3f98e0_Enabled">
    <vt:lpwstr>true</vt:lpwstr>
  </property>
  <property fmtid="{D5CDD505-2E9C-101B-9397-08002B2CF9AE}" pid="3" name="MSIP_Label_fa1855b2-0a05-4494-a903-f3f23f3f98e0_SetDate">
    <vt:lpwstr>2022-12-13T16:13:56Z</vt:lpwstr>
  </property>
  <property fmtid="{D5CDD505-2E9C-101B-9397-08002B2CF9AE}" pid="4" name="MSIP_Label_fa1855b2-0a05-4494-a903-f3f23f3f98e0_Method">
    <vt:lpwstr>Standard</vt:lpwstr>
  </property>
  <property fmtid="{D5CDD505-2E9C-101B-9397-08002B2CF9AE}" pid="5" name="MSIP_Label_fa1855b2-0a05-4494-a903-f3f23f3f98e0_Name">
    <vt:lpwstr>defa4170-0d19-0005-0004-bc88714345d2</vt:lpwstr>
  </property>
  <property fmtid="{D5CDD505-2E9C-101B-9397-08002B2CF9AE}" pid="6" name="MSIP_Label_fa1855b2-0a05-4494-a903-f3f23f3f98e0_SiteId">
    <vt:lpwstr>6f60f0b3-5f06-4e09-9715-989dba8cc7d8</vt:lpwstr>
  </property>
  <property fmtid="{D5CDD505-2E9C-101B-9397-08002B2CF9AE}" pid="7" name="MSIP_Label_fa1855b2-0a05-4494-a903-f3f23f3f98e0_ActionId">
    <vt:lpwstr>061fd62c-5e17-42be-9721-97e9a190991e</vt:lpwstr>
  </property>
  <property fmtid="{D5CDD505-2E9C-101B-9397-08002B2CF9AE}" pid="8" name="MSIP_Label_fa1855b2-0a05-4494-a903-f3f23f3f98e0_ContentBits">
    <vt:lpwstr>0</vt:lpwstr>
  </property>
</Properties>
</file>